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69" r:id="rId3"/>
    <p:sldId id="270" r:id="rId4"/>
    <p:sldId id="292" r:id="rId5"/>
    <p:sldId id="286" r:id="rId6"/>
    <p:sldId id="271" r:id="rId7"/>
    <p:sldId id="272" r:id="rId8"/>
    <p:sldId id="273" r:id="rId9"/>
    <p:sldId id="274" r:id="rId10"/>
    <p:sldId id="287" r:id="rId11"/>
    <p:sldId id="275" r:id="rId12"/>
    <p:sldId id="289" r:id="rId13"/>
    <p:sldId id="285" r:id="rId14"/>
    <p:sldId id="290" r:id="rId15"/>
    <p:sldId id="276" r:id="rId16"/>
    <p:sldId id="277" r:id="rId17"/>
    <p:sldId id="278" r:id="rId18"/>
    <p:sldId id="279" r:id="rId19"/>
    <p:sldId id="281" r:id="rId20"/>
    <p:sldId id="282" r:id="rId21"/>
    <p:sldId id="280" r:id="rId22"/>
    <p:sldId id="283" r:id="rId23"/>
    <p:sldId id="288" r:id="rId24"/>
    <p:sldId id="291" r:id="rId25"/>
    <p:sldId id="284" r:id="rId26"/>
  </p:sldIdLst>
  <p:sldSz cx="9144000" cy="6858000" type="screen4x3"/>
  <p:notesSz cx="7010400" cy="9296400"/>
  <p:custDataLst>
    <p:tags r:id="rId29"/>
  </p:custData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222C"/>
    <a:srgbClr val="4F81BD"/>
    <a:srgbClr val="538CD3"/>
    <a:srgbClr val="1E487C"/>
    <a:srgbClr val="0D3152"/>
    <a:srgbClr val="043152"/>
    <a:srgbClr val="1E3657"/>
    <a:srgbClr val="F8F087"/>
    <a:srgbClr val="F6ED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37" autoAdjust="0"/>
    <p:restoredTop sz="66168" autoAdjust="0"/>
  </p:normalViewPr>
  <p:slideViewPr>
    <p:cSldViewPr snapToGrid="0" snapToObjects="1">
      <p:cViewPr varScale="1">
        <p:scale>
          <a:sx n="51" d="100"/>
          <a:sy n="51" d="100"/>
        </p:scale>
        <p:origin x="1728" y="78"/>
      </p:cViewPr>
      <p:guideLst>
        <p:guide orient="horz" pos="184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1BC6F4-A5E5-4818-9DEF-01C73DF99E56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06CFD9-F831-45A8-8F0E-A466030E4655}">
      <dgm:prSet phldrT="[Text]" custT="1"/>
      <dgm:spPr/>
      <dgm:t>
        <a:bodyPr/>
        <a:lstStyle/>
        <a:p>
          <a:r>
            <a:rPr lang="en-US" sz="1400" dirty="0" smtClean="0"/>
            <a:t>Give a speech</a:t>
          </a:r>
          <a:br>
            <a:rPr lang="en-US" sz="1400" dirty="0" smtClean="0"/>
          </a:br>
          <a:r>
            <a:rPr lang="en-US" sz="1100" dirty="0" smtClean="0"/>
            <a:t>Demonstrate a behavior</a:t>
          </a:r>
          <a:endParaRPr lang="en-US" sz="1100" dirty="0"/>
        </a:p>
      </dgm:t>
    </dgm:pt>
    <dgm:pt modelId="{A1FF802A-E747-445D-A614-8FDADBD443F9}" type="parTrans" cxnId="{8F0D85B0-7241-4AD4-89CE-22EA9A36FD77}">
      <dgm:prSet/>
      <dgm:spPr/>
      <dgm:t>
        <a:bodyPr/>
        <a:lstStyle/>
        <a:p>
          <a:endParaRPr lang="en-US"/>
        </a:p>
      </dgm:t>
    </dgm:pt>
    <dgm:pt modelId="{55473D8B-B41B-4749-93CB-C5645696549C}" type="sibTrans" cxnId="{8F0D85B0-7241-4AD4-89CE-22EA9A36FD77}">
      <dgm:prSet/>
      <dgm:spPr/>
      <dgm:t>
        <a:bodyPr/>
        <a:lstStyle/>
        <a:p>
          <a:endParaRPr lang="en-US"/>
        </a:p>
      </dgm:t>
    </dgm:pt>
    <dgm:pt modelId="{2D5263A9-3558-44C8-A320-E1C539A12A27}">
      <dgm:prSet phldrT="[Text]"/>
      <dgm:spPr/>
      <dgm:t>
        <a:bodyPr/>
        <a:lstStyle/>
        <a:p>
          <a:r>
            <a:rPr lang="en-US" dirty="0" smtClean="0"/>
            <a:t>Feedback </a:t>
          </a:r>
          <a:br>
            <a:rPr lang="en-US" dirty="0" smtClean="0"/>
          </a:br>
          <a:r>
            <a:rPr lang="en-US" dirty="0" smtClean="0"/>
            <a:t>AKA Evaluation</a:t>
          </a:r>
        </a:p>
      </dgm:t>
    </dgm:pt>
    <dgm:pt modelId="{EE6AAF02-9BD1-47FD-A6FA-FD53D1769027}" type="parTrans" cxnId="{63FEA4F6-79C0-4A0A-A5B0-6FF13FD8F07D}">
      <dgm:prSet/>
      <dgm:spPr/>
      <dgm:t>
        <a:bodyPr/>
        <a:lstStyle/>
        <a:p>
          <a:endParaRPr lang="en-US"/>
        </a:p>
      </dgm:t>
    </dgm:pt>
    <dgm:pt modelId="{C6FDF563-B0BA-47BF-80F5-F5DBA6D115A1}" type="sibTrans" cxnId="{63FEA4F6-79C0-4A0A-A5B0-6FF13FD8F07D}">
      <dgm:prSet/>
      <dgm:spPr/>
      <dgm:t>
        <a:bodyPr/>
        <a:lstStyle/>
        <a:p>
          <a:endParaRPr lang="en-US"/>
        </a:p>
      </dgm:t>
    </dgm:pt>
    <dgm:pt modelId="{89E222BA-BAD1-49EF-8BD3-7C5AD7AFE551}">
      <dgm:prSet phldrT="[Text]"/>
      <dgm:spPr/>
      <dgm:t>
        <a:bodyPr/>
        <a:lstStyle/>
        <a:p>
          <a:r>
            <a:rPr lang="en-US" dirty="0" smtClean="0"/>
            <a:t>Feedback </a:t>
          </a:r>
          <a:br>
            <a:rPr lang="en-US" dirty="0" smtClean="0"/>
          </a:br>
          <a:r>
            <a:rPr lang="en-US" dirty="0" smtClean="0"/>
            <a:t>AKA Evaluation</a:t>
          </a:r>
          <a:endParaRPr lang="en-US" dirty="0"/>
        </a:p>
      </dgm:t>
    </dgm:pt>
    <dgm:pt modelId="{B3631CBD-5789-476D-A4AA-C5973B990990}" type="parTrans" cxnId="{8285C675-88C7-4F59-B514-1BEC9802C755}">
      <dgm:prSet/>
      <dgm:spPr/>
      <dgm:t>
        <a:bodyPr/>
        <a:lstStyle/>
        <a:p>
          <a:endParaRPr lang="en-US"/>
        </a:p>
      </dgm:t>
    </dgm:pt>
    <dgm:pt modelId="{F45EC61F-BCD6-45D7-A380-3AAE6DBD0B90}" type="sibTrans" cxnId="{8285C675-88C7-4F59-B514-1BEC9802C755}">
      <dgm:prSet/>
      <dgm:spPr/>
      <dgm:t>
        <a:bodyPr/>
        <a:lstStyle/>
        <a:p>
          <a:endParaRPr lang="en-US"/>
        </a:p>
      </dgm:t>
    </dgm:pt>
    <dgm:pt modelId="{DB53BA24-A275-43BA-B1AB-62483706C8D4}">
      <dgm:prSet/>
      <dgm:spPr/>
      <dgm:t>
        <a:bodyPr/>
        <a:lstStyle/>
        <a:p>
          <a:r>
            <a:rPr lang="en-US" dirty="0" smtClean="0"/>
            <a:t>Modify our behavior</a:t>
          </a:r>
        </a:p>
        <a:p>
          <a:r>
            <a:rPr lang="en-US" dirty="0" smtClean="0"/>
            <a:t>Give a speech</a:t>
          </a:r>
          <a:endParaRPr lang="en-US" dirty="0"/>
        </a:p>
      </dgm:t>
    </dgm:pt>
    <dgm:pt modelId="{3FF6D4E9-3835-46BC-9075-0C2C5B4F367F}" type="parTrans" cxnId="{5CB85F38-05FA-4298-B1B6-9089CC450976}">
      <dgm:prSet/>
      <dgm:spPr/>
      <dgm:t>
        <a:bodyPr/>
        <a:lstStyle/>
        <a:p>
          <a:endParaRPr lang="en-US"/>
        </a:p>
      </dgm:t>
    </dgm:pt>
    <dgm:pt modelId="{607B3270-C22E-409B-BFCD-A88012052139}" type="sibTrans" cxnId="{5CB85F38-05FA-4298-B1B6-9089CC450976}">
      <dgm:prSet/>
      <dgm:spPr/>
      <dgm:t>
        <a:bodyPr/>
        <a:lstStyle/>
        <a:p>
          <a:endParaRPr lang="en-US"/>
        </a:p>
      </dgm:t>
    </dgm:pt>
    <dgm:pt modelId="{8E0683B5-7D77-4CAE-A854-0DB78340EB18}" type="pres">
      <dgm:prSet presAssocID="{CE1BC6F4-A5E5-4818-9DEF-01C73DF99E5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14C36E-47D6-4AAD-A86D-AEFA091A90DD}" type="pres">
      <dgm:prSet presAssocID="{CD06CFD9-F831-45A8-8F0E-A466030E4655}" presName="node" presStyleLbl="node1" presStyleIdx="0" presStyleCnt="4" custScaleX="1363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4F171A-AA63-4DDE-A2CB-C74C3A0A2241}" type="pres">
      <dgm:prSet presAssocID="{CD06CFD9-F831-45A8-8F0E-A466030E4655}" presName="spNode" presStyleCnt="0"/>
      <dgm:spPr/>
    </dgm:pt>
    <dgm:pt modelId="{91D8D07F-DEA7-4494-BB9E-C6BB91F2C7D4}" type="pres">
      <dgm:prSet presAssocID="{55473D8B-B41B-4749-93CB-C5645696549C}" presName="sibTrans" presStyleLbl="sibTrans1D1" presStyleIdx="0" presStyleCnt="4"/>
      <dgm:spPr/>
      <dgm:t>
        <a:bodyPr/>
        <a:lstStyle/>
        <a:p>
          <a:endParaRPr lang="en-US"/>
        </a:p>
      </dgm:t>
    </dgm:pt>
    <dgm:pt modelId="{828516C1-B0EF-442A-BA2C-E08902A53760}" type="pres">
      <dgm:prSet presAssocID="{2D5263A9-3558-44C8-A320-E1C539A12A27}" presName="node" presStyleLbl="node1" presStyleIdx="1" presStyleCnt="4" custScaleX="1293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8A3F00-12F3-4271-8420-4CAC0F503C31}" type="pres">
      <dgm:prSet presAssocID="{2D5263A9-3558-44C8-A320-E1C539A12A27}" presName="spNode" presStyleCnt="0"/>
      <dgm:spPr/>
    </dgm:pt>
    <dgm:pt modelId="{83216B5E-A6DF-45FC-8391-47CBE924CB9F}" type="pres">
      <dgm:prSet presAssocID="{C6FDF563-B0BA-47BF-80F5-F5DBA6D115A1}" presName="sibTrans" presStyleLbl="sibTrans1D1" presStyleIdx="1" presStyleCnt="4"/>
      <dgm:spPr/>
      <dgm:t>
        <a:bodyPr/>
        <a:lstStyle/>
        <a:p>
          <a:endParaRPr lang="en-US"/>
        </a:p>
      </dgm:t>
    </dgm:pt>
    <dgm:pt modelId="{3CDA3FAA-6131-47CE-A69E-84C508BDC780}" type="pres">
      <dgm:prSet presAssocID="{DB53BA24-A275-43BA-B1AB-62483706C8D4}" presName="node" presStyleLbl="node1" presStyleIdx="2" presStyleCnt="4" custScaleX="1389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DE861D-ED5E-42D7-904D-B488945CE4F6}" type="pres">
      <dgm:prSet presAssocID="{DB53BA24-A275-43BA-B1AB-62483706C8D4}" presName="spNode" presStyleCnt="0"/>
      <dgm:spPr/>
    </dgm:pt>
    <dgm:pt modelId="{90567D4A-2D68-4F36-858D-76935561A0F8}" type="pres">
      <dgm:prSet presAssocID="{607B3270-C22E-409B-BFCD-A88012052139}" presName="sibTrans" presStyleLbl="sibTrans1D1" presStyleIdx="2" presStyleCnt="4"/>
      <dgm:spPr/>
      <dgm:t>
        <a:bodyPr/>
        <a:lstStyle/>
        <a:p>
          <a:endParaRPr lang="en-US"/>
        </a:p>
      </dgm:t>
    </dgm:pt>
    <dgm:pt modelId="{44CE82C8-5E01-4B00-9969-F996FB514F07}" type="pres">
      <dgm:prSet presAssocID="{89E222BA-BAD1-49EF-8BD3-7C5AD7AFE551}" presName="node" presStyleLbl="node1" presStyleIdx="3" presStyleCnt="4" custScaleX="131293" custRadScaleRad="97312" custRadScaleInc="52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C994CE-B1E9-4F43-95B2-EC738FF180C3}" type="pres">
      <dgm:prSet presAssocID="{89E222BA-BAD1-49EF-8BD3-7C5AD7AFE551}" presName="spNode" presStyleCnt="0"/>
      <dgm:spPr/>
    </dgm:pt>
    <dgm:pt modelId="{38FCABAC-718C-4E45-A8C1-23D09E32AC44}" type="pres">
      <dgm:prSet presAssocID="{F45EC61F-BCD6-45D7-A380-3AAE6DBD0B90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0C222A5F-BD2F-498D-B0DE-E7406872F20A}" type="presOf" srcId="{55473D8B-B41B-4749-93CB-C5645696549C}" destId="{91D8D07F-DEA7-4494-BB9E-C6BB91F2C7D4}" srcOrd="0" destOrd="0" presId="urn:microsoft.com/office/officeart/2005/8/layout/cycle5"/>
    <dgm:cxn modelId="{A2EA8274-C0D8-4217-BE81-DD133D90AC12}" type="presOf" srcId="{2D5263A9-3558-44C8-A320-E1C539A12A27}" destId="{828516C1-B0EF-442A-BA2C-E08902A53760}" srcOrd="0" destOrd="0" presId="urn:microsoft.com/office/officeart/2005/8/layout/cycle5"/>
    <dgm:cxn modelId="{63FEA4F6-79C0-4A0A-A5B0-6FF13FD8F07D}" srcId="{CE1BC6F4-A5E5-4818-9DEF-01C73DF99E56}" destId="{2D5263A9-3558-44C8-A320-E1C539A12A27}" srcOrd="1" destOrd="0" parTransId="{EE6AAF02-9BD1-47FD-A6FA-FD53D1769027}" sibTransId="{C6FDF563-B0BA-47BF-80F5-F5DBA6D115A1}"/>
    <dgm:cxn modelId="{BCC19A16-E12B-49CC-BD7A-B3A54077B608}" type="presOf" srcId="{CD06CFD9-F831-45A8-8F0E-A466030E4655}" destId="{8414C36E-47D6-4AAD-A86D-AEFA091A90DD}" srcOrd="0" destOrd="0" presId="urn:microsoft.com/office/officeart/2005/8/layout/cycle5"/>
    <dgm:cxn modelId="{20CDFF07-B9CD-4CA4-9645-A4CD64285C02}" type="presOf" srcId="{89E222BA-BAD1-49EF-8BD3-7C5AD7AFE551}" destId="{44CE82C8-5E01-4B00-9969-F996FB514F07}" srcOrd="0" destOrd="0" presId="urn:microsoft.com/office/officeart/2005/8/layout/cycle5"/>
    <dgm:cxn modelId="{96667287-56D9-4E38-AE6E-656FD6B2C62E}" type="presOf" srcId="{DB53BA24-A275-43BA-B1AB-62483706C8D4}" destId="{3CDA3FAA-6131-47CE-A69E-84C508BDC780}" srcOrd="0" destOrd="0" presId="urn:microsoft.com/office/officeart/2005/8/layout/cycle5"/>
    <dgm:cxn modelId="{8F0D85B0-7241-4AD4-89CE-22EA9A36FD77}" srcId="{CE1BC6F4-A5E5-4818-9DEF-01C73DF99E56}" destId="{CD06CFD9-F831-45A8-8F0E-A466030E4655}" srcOrd="0" destOrd="0" parTransId="{A1FF802A-E747-445D-A614-8FDADBD443F9}" sibTransId="{55473D8B-B41B-4749-93CB-C5645696549C}"/>
    <dgm:cxn modelId="{B88C6367-CDAE-44BE-8BE5-58377DF9EDBB}" type="presOf" srcId="{C6FDF563-B0BA-47BF-80F5-F5DBA6D115A1}" destId="{83216B5E-A6DF-45FC-8391-47CBE924CB9F}" srcOrd="0" destOrd="0" presId="urn:microsoft.com/office/officeart/2005/8/layout/cycle5"/>
    <dgm:cxn modelId="{8285C675-88C7-4F59-B514-1BEC9802C755}" srcId="{CE1BC6F4-A5E5-4818-9DEF-01C73DF99E56}" destId="{89E222BA-BAD1-49EF-8BD3-7C5AD7AFE551}" srcOrd="3" destOrd="0" parTransId="{B3631CBD-5789-476D-A4AA-C5973B990990}" sibTransId="{F45EC61F-BCD6-45D7-A380-3AAE6DBD0B90}"/>
    <dgm:cxn modelId="{4B9B4B20-34E9-461D-8BA5-8FC9DCAB7C15}" type="presOf" srcId="{CE1BC6F4-A5E5-4818-9DEF-01C73DF99E56}" destId="{8E0683B5-7D77-4CAE-A854-0DB78340EB18}" srcOrd="0" destOrd="0" presId="urn:microsoft.com/office/officeart/2005/8/layout/cycle5"/>
    <dgm:cxn modelId="{30FAA836-4848-44C6-A946-DE7D183C1661}" type="presOf" srcId="{F45EC61F-BCD6-45D7-A380-3AAE6DBD0B90}" destId="{38FCABAC-718C-4E45-A8C1-23D09E32AC44}" srcOrd="0" destOrd="0" presId="urn:microsoft.com/office/officeart/2005/8/layout/cycle5"/>
    <dgm:cxn modelId="{5CB85F38-05FA-4298-B1B6-9089CC450976}" srcId="{CE1BC6F4-A5E5-4818-9DEF-01C73DF99E56}" destId="{DB53BA24-A275-43BA-B1AB-62483706C8D4}" srcOrd="2" destOrd="0" parTransId="{3FF6D4E9-3835-46BC-9075-0C2C5B4F367F}" sibTransId="{607B3270-C22E-409B-BFCD-A88012052139}"/>
    <dgm:cxn modelId="{509BD93F-B242-4530-B31A-D70FE9B3B467}" type="presOf" srcId="{607B3270-C22E-409B-BFCD-A88012052139}" destId="{90567D4A-2D68-4F36-858D-76935561A0F8}" srcOrd="0" destOrd="0" presId="urn:microsoft.com/office/officeart/2005/8/layout/cycle5"/>
    <dgm:cxn modelId="{2B575FD9-44F5-4C21-865B-92BBB5C05D10}" type="presParOf" srcId="{8E0683B5-7D77-4CAE-A854-0DB78340EB18}" destId="{8414C36E-47D6-4AAD-A86D-AEFA091A90DD}" srcOrd="0" destOrd="0" presId="urn:microsoft.com/office/officeart/2005/8/layout/cycle5"/>
    <dgm:cxn modelId="{89E1E52E-7D1D-49F8-A08E-BB5A9D10880C}" type="presParOf" srcId="{8E0683B5-7D77-4CAE-A854-0DB78340EB18}" destId="{534F171A-AA63-4DDE-A2CB-C74C3A0A2241}" srcOrd="1" destOrd="0" presId="urn:microsoft.com/office/officeart/2005/8/layout/cycle5"/>
    <dgm:cxn modelId="{15A0F402-6610-43D7-AABD-98C68BAF6A82}" type="presParOf" srcId="{8E0683B5-7D77-4CAE-A854-0DB78340EB18}" destId="{91D8D07F-DEA7-4494-BB9E-C6BB91F2C7D4}" srcOrd="2" destOrd="0" presId="urn:microsoft.com/office/officeart/2005/8/layout/cycle5"/>
    <dgm:cxn modelId="{A1E57B3A-9044-4FE9-8809-558CA58014B3}" type="presParOf" srcId="{8E0683B5-7D77-4CAE-A854-0DB78340EB18}" destId="{828516C1-B0EF-442A-BA2C-E08902A53760}" srcOrd="3" destOrd="0" presId="urn:microsoft.com/office/officeart/2005/8/layout/cycle5"/>
    <dgm:cxn modelId="{A9F47B4E-28A7-4C0D-A6F8-117027BE8079}" type="presParOf" srcId="{8E0683B5-7D77-4CAE-A854-0DB78340EB18}" destId="{018A3F00-12F3-4271-8420-4CAC0F503C31}" srcOrd="4" destOrd="0" presId="urn:microsoft.com/office/officeart/2005/8/layout/cycle5"/>
    <dgm:cxn modelId="{977EE29D-1418-4975-A413-B93990F84677}" type="presParOf" srcId="{8E0683B5-7D77-4CAE-A854-0DB78340EB18}" destId="{83216B5E-A6DF-45FC-8391-47CBE924CB9F}" srcOrd="5" destOrd="0" presId="urn:microsoft.com/office/officeart/2005/8/layout/cycle5"/>
    <dgm:cxn modelId="{0CE10719-0CCE-437A-A200-DA2B5B0E95B9}" type="presParOf" srcId="{8E0683B5-7D77-4CAE-A854-0DB78340EB18}" destId="{3CDA3FAA-6131-47CE-A69E-84C508BDC780}" srcOrd="6" destOrd="0" presId="urn:microsoft.com/office/officeart/2005/8/layout/cycle5"/>
    <dgm:cxn modelId="{1A3CECD7-4201-4A77-AC62-A80907D4C820}" type="presParOf" srcId="{8E0683B5-7D77-4CAE-A854-0DB78340EB18}" destId="{62DE861D-ED5E-42D7-904D-B488945CE4F6}" srcOrd="7" destOrd="0" presId="urn:microsoft.com/office/officeart/2005/8/layout/cycle5"/>
    <dgm:cxn modelId="{088C39D5-9F03-47E6-B2BB-46D1E068A0AC}" type="presParOf" srcId="{8E0683B5-7D77-4CAE-A854-0DB78340EB18}" destId="{90567D4A-2D68-4F36-858D-76935561A0F8}" srcOrd="8" destOrd="0" presId="urn:microsoft.com/office/officeart/2005/8/layout/cycle5"/>
    <dgm:cxn modelId="{686FCFC8-150F-4A2F-B562-AE57BD995402}" type="presParOf" srcId="{8E0683B5-7D77-4CAE-A854-0DB78340EB18}" destId="{44CE82C8-5E01-4B00-9969-F996FB514F07}" srcOrd="9" destOrd="0" presId="urn:microsoft.com/office/officeart/2005/8/layout/cycle5"/>
    <dgm:cxn modelId="{274CB8E9-B087-4738-97EF-65242383B833}" type="presParOf" srcId="{8E0683B5-7D77-4CAE-A854-0DB78340EB18}" destId="{BAC994CE-B1E9-4F43-95B2-EC738FF180C3}" srcOrd="10" destOrd="0" presId="urn:microsoft.com/office/officeart/2005/8/layout/cycle5"/>
    <dgm:cxn modelId="{92C03FC0-10DE-4995-8906-49F65482E4DF}" type="presParOf" srcId="{8E0683B5-7D77-4CAE-A854-0DB78340EB18}" destId="{38FCABAC-718C-4E45-A8C1-23D09E32AC44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4C36E-47D6-4AAD-A86D-AEFA091A90DD}">
      <dsp:nvSpPr>
        <dsp:cNvPr id="0" name=""/>
        <dsp:cNvSpPr/>
      </dsp:nvSpPr>
      <dsp:spPr>
        <a:xfrm>
          <a:off x="1983326" y="1219"/>
          <a:ext cx="1673357" cy="797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Give a speech</a:t>
          </a:r>
          <a:br>
            <a:rPr lang="en-US" sz="1400" kern="1200" dirty="0" smtClean="0"/>
          </a:br>
          <a:r>
            <a:rPr lang="en-US" sz="1100" kern="1200" dirty="0" smtClean="0"/>
            <a:t>Demonstrate a behavior</a:t>
          </a:r>
          <a:endParaRPr lang="en-US" sz="1100" kern="1200" dirty="0"/>
        </a:p>
      </dsp:txBody>
      <dsp:txXfrm>
        <a:off x="2022260" y="40153"/>
        <a:ext cx="1595489" cy="719699"/>
      </dsp:txXfrm>
    </dsp:sp>
    <dsp:sp modelId="{91D8D07F-DEA7-4494-BB9E-C6BB91F2C7D4}">
      <dsp:nvSpPr>
        <dsp:cNvPr id="0" name=""/>
        <dsp:cNvSpPr/>
      </dsp:nvSpPr>
      <dsp:spPr>
        <a:xfrm>
          <a:off x="1502631" y="400002"/>
          <a:ext cx="2634746" cy="2634746"/>
        </a:xfrm>
        <a:custGeom>
          <a:avLst/>
          <a:gdLst/>
          <a:ahLst/>
          <a:cxnLst/>
          <a:rect l="0" t="0" r="0" b="0"/>
          <a:pathLst>
            <a:path>
              <a:moveTo>
                <a:pt x="2263862" y="401059"/>
              </a:moveTo>
              <a:arcTo wR="1317373" hR="1317373" stAng="18955683" swAng="119709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8516C1-B0EF-442A-BA2C-E08902A53760}">
      <dsp:nvSpPr>
        <dsp:cNvPr id="0" name=""/>
        <dsp:cNvSpPr/>
      </dsp:nvSpPr>
      <dsp:spPr>
        <a:xfrm>
          <a:off x="3343780" y="1318592"/>
          <a:ext cx="1587195" cy="797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Feedback </a:t>
          </a:r>
          <a:br>
            <a:rPr lang="en-US" sz="1400" kern="1200" dirty="0" smtClean="0"/>
          </a:br>
          <a:r>
            <a:rPr lang="en-US" sz="1400" kern="1200" dirty="0" smtClean="0"/>
            <a:t>AKA Evaluation</a:t>
          </a:r>
        </a:p>
      </dsp:txBody>
      <dsp:txXfrm>
        <a:off x="3382714" y="1357526"/>
        <a:ext cx="1509327" cy="719699"/>
      </dsp:txXfrm>
    </dsp:sp>
    <dsp:sp modelId="{83216B5E-A6DF-45FC-8391-47CBE924CB9F}">
      <dsp:nvSpPr>
        <dsp:cNvPr id="0" name=""/>
        <dsp:cNvSpPr/>
      </dsp:nvSpPr>
      <dsp:spPr>
        <a:xfrm>
          <a:off x="1502631" y="400002"/>
          <a:ext cx="2634746" cy="2634746"/>
        </a:xfrm>
        <a:custGeom>
          <a:avLst/>
          <a:gdLst/>
          <a:ahLst/>
          <a:cxnLst/>
          <a:rect l="0" t="0" r="0" b="0"/>
          <a:pathLst>
            <a:path>
              <a:moveTo>
                <a:pt x="2521325" y="1852136"/>
              </a:moveTo>
              <a:arcTo wR="1317373" hR="1317373" stAng="1436969" swAng="116421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DA3FAA-6131-47CE-A69E-84C508BDC780}">
      <dsp:nvSpPr>
        <dsp:cNvPr id="0" name=""/>
        <dsp:cNvSpPr/>
      </dsp:nvSpPr>
      <dsp:spPr>
        <a:xfrm>
          <a:off x="1967626" y="2635965"/>
          <a:ext cx="1704756" cy="797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Modify our behavior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Give a speech</a:t>
          </a:r>
          <a:endParaRPr lang="en-US" sz="1400" kern="1200" dirty="0"/>
        </a:p>
      </dsp:txBody>
      <dsp:txXfrm>
        <a:off x="2006560" y="2674899"/>
        <a:ext cx="1626888" cy="719699"/>
      </dsp:txXfrm>
    </dsp:sp>
    <dsp:sp modelId="{90567D4A-2D68-4F36-858D-76935561A0F8}">
      <dsp:nvSpPr>
        <dsp:cNvPr id="0" name=""/>
        <dsp:cNvSpPr/>
      </dsp:nvSpPr>
      <dsp:spPr>
        <a:xfrm>
          <a:off x="1551130" y="443261"/>
          <a:ext cx="2634746" cy="2634746"/>
        </a:xfrm>
        <a:custGeom>
          <a:avLst/>
          <a:gdLst/>
          <a:ahLst/>
          <a:cxnLst/>
          <a:rect l="0" t="0" r="0" b="0"/>
          <a:pathLst>
            <a:path>
              <a:moveTo>
                <a:pt x="313921" y="2170928"/>
              </a:moveTo>
              <a:arcTo wR="1317373" hR="1317373" stAng="8376893" swAng="119138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CE82C8-5E01-4B00-9969-F996FB514F07}">
      <dsp:nvSpPr>
        <dsp:cNvPr id="0" name=""/>
        <dsp:cNvSpPr/>
      </dsp:nvSpPr>
      <dsp:spPr>
        <a:xfrm>
          <a:off x="733034" y="1283075"/>
          <a:ext cx="1610999" cy="797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Feedback </a:t>
          </a:r>
          <a:br>
            <a:rPr lang="en-US" sz="1400" kern="1200" dirty="0" smtClean="0"/>
          </a:br>
          <a:r>
            <a:rPr lang="en-US" sz="1400" kern="1200" dirty="0" smtClean="0"/>
            <a:t>AKA Evaluation</a:t>
          </a:r>
          <a:endParaRPr lang="en-US" sz="1400" kern="1200" dirty="0"/>
        </a:p>
      </dsp:txBody>
      <dsp:txXfrm>
        <a:off x="771968" y="1322009"/>
        <a:ext cx="1533131" cy="719699"/>
      </dsp:txXfrm>
    </dsp:sp>
    <dsp:sp modelId="{38FCABAC-718C-4E45-A8C1-23D09E32AC44}">
      <dsp:nvSpPr>
        <dsp:cNvPr id="0" name=""/>
        <dsp:cNvSpPr/>
      </dsp:nvSpPr>
      <dsp:spPr>
        <a:xfrm>
          <a:off x="1555201" y="354398"/>
          <a:ext cx="2634746" cy="2634746"/>
        </a:xfrm>
        <a:custGeom>
          <a:avLst/>
          <a:gdLst/>
          <a:ahLst/>
          <a:cxnLst/>
          <a:rect l="0" t="0" r="0" b="0"/>
          <a:pathLst>
            <a:path>
              <a:moveTo>
                <a:pt x="106226" y="799110"/>
              </a:moveTo>
              <a:arcTo wR="1317373" hR="1317373" stAng="12189996" swAng="11023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0D4B046-91A6-4851-B3B1-BE0A8CDA8267}" type="datetime1">
              <a:rPr lang="en-US" altLang="en-US"/>
              <a:pPr>
                <a:defRPr/>
              </a:pPr>
              <a:t>2020-02-22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715D40E-3ACC-4D18-B212-788FBB4668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2254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C6C174F-9411-459E-95AC-B2A8A7D969C0}" type="datetime1">
              <a:rPr lang="en-US" altLang="en-US"/>
              <a:pPr>
                <a:defRPr/>
              </a:pPr>
              <a:t>2020-02-22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275187-41CA-49BC-82FF-69C51ECAA3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91650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2-3</a:t>
            </a:r>
            <a:r>
              <a:rPr lang="en-US" baseline="0" dirty="0" smtClean="0"/>
              <a:t>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9392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L’orateur</a:t>
            </a:r>
            <a:r>
              <a:rPr lang="en-US" b="1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Powerful learning aid. </a:t>
            </a:r>
            <a:b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Paves the way to better speaking skills. </a:t>
            </a:r>
            <a:b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Provides recognition and ego-fulfillment. </a:t>
            </a:r>
            <a:b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Creates a positive climate </a:t>
            </a:r>
            <a:b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Builds and maintains healthy self-esteem</a:t>
            </a:r>
          </a:p>
          <a:p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</a:endParaRPr>
          </a:p>
          <a:p>
            <a:r>
              <a:rPr lang="en-US" sz="1200" b="1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L'évaluateur</a:t>
            </a:r>
            <a:r>
              <a:rPr lang="en-US" b="1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Provides opportunities to help others. </a:t>
            </a:r>
            <a:b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Develops an attitude of helpful interest. </a:t>
            </a:r>
            <a:b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Builds positive interpersonal relationships. </a:t>
            </a:r>
            <a:b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Develops listening skills. </a:t>
            </a:r>
            <a:b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Builds impromptu speaking skills. </a:t>
            </a:r>
            <a:endParaRPr lang="en-US" dirty="0" smtClean="0"/>
          </a:p>
          <a:p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n-US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Le club</a:t>
            </a:r>
            <a:r>
              <a:rPr lang="en-US" b="1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Contributes to a high standard of excellence. Builds a positive climate. </a:t>
            </a:r>
            <a:b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Develops role models. </a:t>
            </a:r>
            <a:b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Creates a success-oriented atmosphere. </a:t>
            </a:r>
            <a:b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Keeps people coming to meetings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35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2495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1277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070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543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1318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8595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702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8486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44692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3217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3565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0505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837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0870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9839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08431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5069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16136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275187-41CA-49BC-82FF-69C51ECAA3AD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2743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8785" y="544094"/>
            <a:ext cx="7148040" cy="1312459"/>
          </a:xfrm>
          <a:prstGeom prst="rect">
            <a:avLst/>
          </a:prstGeom>
        </p:spPr>
        <p:txBody>
          <a:bodyPr/>
          <a:lstStyle>
            <a:lvl1pPr algn="l">
              <a:defRPr sz="4000" b="1" i="0">
                <a:solidFill>
                  <a:srgbClr val="1E3657"/>
                </a:solidFill>
                <a:latin typeface="Arial Bold"/>
                <a:cs typeface="Arial 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8785" y="2061752"/>
            <a:ext cx="7148040" cy="39199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11"/>
          <p:cNvSpPr>
            <a:spLocks noGrp="1"/>
          </p:cNvSpPr>
          <p:nvPr>
            <p:ph type="sldNum" sz="quarter" idx="10"/>
          </p:nvPr>
        </p:nvSpPr>
        <p:spPr>
          <a:xfrm>
            <a:off x="6753225" y="6334125"/>
            <a:ext cx="2133600" cy="365125"/>
          </a:xfr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3902529" y="6441105"/>
            <a:ext cx="14766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Sylvain Auffret,</a:t>
            </a:r>
            <a:r>
              <a:rPr lang="en-US" sz="1100" baseline="0" dirty="0" smtClean="0"/>
              <a:t> DTM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927860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3C09D29-EB7F-467D-8F8F-34B440CAD6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27" name="Picture 6" descr="ppt pg bkgd-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solidFill>
            <a:srgbClr val="0D31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ppt pg bkgd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3901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3030583" y="1338806"/>
            <a:ext cx="6113417" cy="2031325"/>
            <a:chOff x="3030583" y="1547813"/>
            <a:chExt cx="5859417" cy="2031325"/>
          </a:xfrm>
        </p:grpSpPr>
        <p:sp>
          <p:nvSpPr>
            <p:cNvPr id="5123" name="TextBox 6"/>
            <p:cNvSpPr txBox="1">
              <a:spLocks noChangeArrowheads="1"/>
            </p:cNvSpPr>
            <p:nvPr/>
          </p:nvSpPr>
          <p:spPr bwMode="auto">
            <a:xfrm>
              <a:off x="3030583" y="1547813"/>
              <a:ext cx="5859417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fr-CA" altLang="en-US" sz="4800" b="1" dirty="0" smtClean="0">
                  <a:solidFill>
                    <a:schemeClr val="bg1"/>
                  </a:solidFill>
                  <a:latin typeface="Arial Bold" panose="020B0704020202020204" pitchFamily="34" charset="0"/>
                </a:rPr>
                <a:t>L’art de l’évaluation efficace</a:t>
              </a:r>
              <a:endParaRPr lang="fr-CA" altLang="en-US" sz="4800" b="1" dirty="0">
                <a:solidFill>
                  <a:schemeClr val="bg1"/>
                </a:solidFill>
                <a:latin typeface="Arial Bold" panose="020B0704020202020204" pitchFamily="34" charset="0"/>
              </a:endParaRPr>
            </a:p>
          </p:txBody>
        </p:sp>
        <p:sp>
          <p:nvSpPr>
            <p:cNvPr id="5124" name="TextBox 7"/>
            <p:cNvSpPr txBox="1">
              <a:spLocks noChangeArrowheads="1"/>
            </p:cNvSpPr>
            <p:nvPr/>
          </p:nvSpPr>
          <p:spPr bwMode="auto">
            <a:xfrm>
              <a:off x="3030583" y="3117473"/>
              <a:ext cx="50831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fr-CA" altLang="en-US" sz="2400" dirty="0" smtClean="0">
                  <a:solidFill>
                    <a:srgbClr val="F8F087"/>
                  </a:solidFill>
                  <a:cs typeface="Arial" panose="020B0604020202020204" pitchFamily="34" charset="0"/>
                </a:rPr>
                <a:t>Série succès par la communication</a:t>
              </a:r>
              <a:endParaRPr lang="fr-CA" altLang="en-US" sz="2400" dirty="0">
                <a:solidFill>
                  <a:srgbClr val="F8F087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28625" y="6391275"/>
            <a:ext cx="7747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/>
                <a:ea typeface="+mn-ea"/>
                <a:cs typeface="Arial"/>
              </a:rPr>
              <a:t>251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030583" y="3781564"/>
            <a:ext cx="5859417" cy="2031622"/>
            <a:chOff x="3030583" y="3807687"/>
            <a:chExt cx="5859417" cy="2031622"/>
          </a:xfrm>
        </p:grpSpPr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3030583" y="3807687"/>
              <a:ext cx="5859417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4800" b="1" dirty="0">
                  <a:solidFill>
                    <a:schemeClr val="bg1"/>
                  </a:solidFill>
                  <a:latin typeface="Arial Bold" panose="020B0704020202020204" pitchFamily="34" charset="0"/>
                </a:rPr>
                <a:t>The </a:t>
              </a:r>
              <a:r>
                <a:rPr lang="en-US" altLang="en-US" sz="4800" b="1" dirty="0" smtClean="0">
                  <a:solidFill>
                    <a:schemeClr val="bg1"/>
                  </a:solidFill>
                  <a:latin typeface="Arial Bold" panose="020B0704020202020204" pitchFamily="34" charset="0"/>
                </a:rPr>
                <a:t>art of effective evaluation</a:t>
              </a:r>
              <a:endParaRPr lang="en-US" altLang="en-US" sz="4800" b="1" dirty="0">
                <a:solidFill>
                  <a:schemeClr val="bg1"/>
                </a:solidFill>
                <a:latin typeface="Arial Bold" panose="020B0704020202020204" pitchFamily="34" charset="0"/>
              </a:endParaRPr>
            </a:p>
          </p:txBody>
        </p:sp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3030583" y="5377347"/>
              <a:ext cx="4821237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2400" dirty="0">
                  <a:solidFill>
                    <a:srgbClr val="F8F087"/>
                  </a:solidFill>
                  <a:cs typeface="Arial" panose="020B0604020202020204" pitchFamily="34" charset="0"/>
                </a:rPr>
                <a:t>Success Communication Series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fr-FR" altLang="en-US" dirty="0">
                <a:latin typeface="Arial Bold" panose="020B0704020202020204" pitchFamily="34" charset="0"/>
              </a:rPr>
              <a:t>Une évaluation efficace profite à tous</a:t>
            </a:r>
            <a:endParaRPr lang="en-US" altLang="en-US" sz="4000" dirty="0" smtClean="0">
              <a:latin typeface="Arial Bold" panose="020B0704020202020204" pitchFamily="34" charset="0"/>
            </a:endParaRPr>
          </a:p>
        </p:txBody>
      </p:sp>
      <p:sp>
        <p:nvSpPr>
          <p:cNvPr id="3" name="Subtitle 2"/>
          <p:cNvSpPr>
            <a:spLocks noGrp="1" noChangeArrowheads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900"/>
              </a:spcBef>
            </a:pPr>
            <a:r>
              <a:rPr lang="fr-CA" altLang="en-US" b="1" dirty="0" smtClean="0">
                <a:solidFill>
                  <a:srgbClr val="CD22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 profite…</a:t>
            </a:r>
          </a:p>
          <a:p>
            <a:pPr eaLnBrk="1" hangingPunct="1">
              <a:spcBef>
                <a:spcPts val="9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CA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L’orateur</a:t>
            </a:r>
          </a:p>
          <a:p>
            <a:pPr eaLnBrk="1" hangingPunct="1">
              <a:spcBef>
                <a:spcPts val="9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CA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L'évaluateur</a:t>
            </a:r>
          </a:p>
          <a:p>
            <a:pPr eaLnBrk="1" hangingPunct="1">
              <a:spcBef>
                <a:spcPts val="9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CA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Le club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000" dirty="0" smtClean="0">
                <a:latin typeface="Arial Bold" panose="020B0704020202020204" pitchFamily="34" charset="0"/>
              </a:rPr>
              <a:t>Workshop objectives</a:t>
            </a:r>
          </a:p>
        </p:txBody>
      </p:sp>
      <p:sp>
        <p:nvSpPr>
          <p:cNvPr id="3" name="Subtitle 2"/>
          <p:cNvSpPr>
            <a:spLocks noGrp="1" noChangeArrowheads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eaLnBrk="1" hangingPunct="1">
              <a:lnSpc>
                <a:spcPct val="90000"/>
              </a:lnSpc>
              <a:spcBef>
                <a:spcPts val="1225"/>
              </a:spcBef>
              <a:spcAft>
                <a:spcPts val="600"/>
              </a:spcAft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help us recognize the purpose and value of effective speech evaluation </a:t>
            </a:r>
          </a:p>
          <a:p>
            <a:pPr marL="347663" indent="-347663" eaLnBrk="1" hangingPunct="1">
              <a:lnSpc>
                <a:spcPct val="90000"/>
              </a:lnSpc>
              <a:spcBef>
                <a:spcPts val="1225"/>
              </a:spcBef>
              <a:spcAft>
                <a:spcPts val="600"/>
              </a:spcAft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discover ways we can improve our evaluation skills – both individually and </a:t>
            </a:r>
            <a:b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 a club </a:t>
            </a:r>
          </a:p>
          <a:p>
            <a:pPr marL="347663" indent="-347663" eaLnBrk="1" hangingPunct="1">
              <a:lnSpc>
                <a:spcPct val="90000"/>
              </a:lnSpc>
              <a:spcBef>
                <a:spcPts val="122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stimulate group discussion on a subject of vital concern to our club and each of us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Learning method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8785" y="1566452"/>
            <a:ext cx="7148040" cy="3919948"/>
          </a:xfrm>
        </p:spPr>
        <p:txBody>
          <a:bodyPr/>
          <a:lstStyle/>
          <a:p>
            <a:r>
              <a:rPr lang="en-US" dirty="0"/>
              <a:t>To accomplish these objectives, we will look at several aspects of speaking </a:t>
            </a:r>
            <a:r>
              <a:rPr lang="en-US" dirty="0" smtClean="0"/>
              <a:t>&amp; evaluation, including:</a:t>
            </a:r>
          </a:p>
          <a:p>
            <a:endParaRPr lang="en-US" dirty="0"/>
          </a:p>
          <a:p>
            <a:pPr marL="347663" indent="-347663" eaLnBrk="1" hangingPunct="1">
              <a:lnSpc>
                <a:spcPct val="90000"/>
              </a:lnSpc>
              <a:spcBef>
                <a:spcPts val="122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sz="2400" dirty="0" smtClean="0"/>
              <a:t>Why </a:t>
            </a:r>
            <a:r>
              <a:rPr lang="en-US" sz="2400" dirty="0"/>
              <a:t>we </a:t>
            </a:r>
            <a:r>
              <a:rPr lang="en-US" sz="2400" dirty="0" smtClean="0"/>
              <a:t>evaluate</a:t>
            </a:r>
          </a:p>
          <a:p>
            <a:pPr marL="347663" indent="-347663" eaLnBrk="1" hangingPunct="1">
              <a:lnSpc>
                <a:spcPct val="90000"/>
              </a:lnSpc>
              <a:spcBef>
                <a:spcPts val="122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sz="2400" dirty="0" smtClean="0"/>
              <a:t>Why </a:t>
            </a:r>
            <a:r>
              <a:rPr lang="en-US" sz="2400" dirty="0"/>
              <a:t>people want to learn to </a:t>
            </a:r>
            <a:r>
              <a:rPr lang="en-US" sz="2400" dirty="0" smtClean="0"/>
              <a:t>speak</a:t>
            </a:r>
          </a:p>
          <a:p>
            <a:pPr marL="347663" indent="-347663" eaLnBrk="1" hangingPunct="1">
              <a:lnSpc>
                <a:spcPct val="90000"/>
              </a:lnSpc>
              <a:spcBef>
                <a:spcPts val="122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sz="2400" dirty="0" smtClean="0"/>
              <a:t>The </a:t>
            </a:r>
            <a:r>
              <a:rPr lang="en-US" sz="2400" dirty="0"/>
              <a:t>roles we play when we </a:t>
            </a:r>
            <a:r>
              <a:rPr lang="en-US" sz="2400" dirty="0" smtClean="0"/>
              <a:t>evaluate</a:t>
            </a:r>
          </a:p>
          <a:p>
            <a:pPr marL="347663" indent="-347663" eaLnBrk="1" hangingPunct="1">
              <a:lnSpc>
                <a:spcPct val="90000"/>
              </a:lnSpc>
              <a:spcBef>
                <a:spcPts val="122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sz="2400" dirty="0" smtClean="0"/>
              <a:t>The </a:t>
            </a:r>
            <a:r>
              <a:rPr lang="en-US" sz="2400" dirty="0"/>
              <a:t>difference between evaluation and </a:t>
            </a:r>
            <a:r>
              <a:rPr lang="en-US" sz="2400" dirty="0" smtClean="0"/>
              <a:t>criticism</a:t>
            </a:r>
          </a:p>
          <a:p>
            <a:pPr marL="347663" indent="-347663" eaLnBrk="1" hangingPunct="1">
              <a:lnSpc>
                <a:spcPct val="90000"/>
              </a:lnSpc>
              <a:spcBef>
                <a:spcPts val="122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sz="2400" dirty="0" smtClean="0"/>
              <a:t>How </a:t>
            </a:r>
            <a:r>
              <a:rPr lang="en-US" sz="2400" dirty="0"/>
              <a:t>self-esteem affects learning to speak</a:t>
            </a:r>
          </a:p>
        </p:txBody>
      </p:sp>
    </p:spTree>
    <p:extLst>
      <p:ext uri="{BB962C8B-B14F-4D97-AF65-F5344CB8AC3E}">
        <p14:creationId xmlns:p14="http://schemas.microsoft.com/office/powerpoint/2010/main" val="3020443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6530" y="544094"/>
            <a:ext cx="7527470" cy="1312459"/>
          </a:xfrm>
        </p:spPr>
        <p:txBody>
          <a:bodyPr/>
          <a:lstStyle/>
          <a:p>
            <a:r>
              <a:rPr lang="fr-CA" sz="4000" dirty="0" smtClean="0">
                <a:solidFill>
                  <a:srgbClr val="C00000"/>
                </a:solidFill>
              </a:rPr>
              <a:t>Exercice A</a:t>
            </a:r>
            <a:r>
              <a:rPr lang="fr-CA" sz="4800" dirty="0" smtClean="0">
                <a:solidFill>
                  <a:srgbClr val="C00000"/>
                </a:solidFill>
              </a:rPr>
              <a:t/>
            </a:r>
            <a:br>
              <a:rPr lang="fr-CA" sz="4800" dirty="0" smtClean="0">
                <a:solidFill>
                  <a:srgbClr val="C00000"/>
                </a:solidFill>
              </a:rPr>
            </a:br>
            <a:r>
              <a:rPr lang="fr-FR" sz="3600" dirty="0" smtClean="0">
                <a:solidFill>
                  <a:srgbClr val="C00000"/>
                </a:solidFill>
              </a:rPr>
              <a:t>Pourquoi </a:t>
            </a:r>
            <a:r>
              <a:rPr lang="fr-FR" sz="3600" dirty="0">
                <a:solidFill>
                  <a:srgbClr val="C00000"/>
                </a:solidFill>
              </a:rPr>
              <a:t>être un meilleur orateur</a:t>
            </a:r>
            <a:endParaRPr lang="fr-CA" sz="48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8785" y="2306680"/>
            <a:ext cx="7148040" cy="3919948"/>
          </a:xfrm>
        </p:spPr>
        <p:txBody>
          <a:bodyPr/>
          <a:lstStyle/>
          <a:p>
            <a:r>
              <a:rPr lang="en-US" b="1" dirty="0" smtClean="0"/>
              <a:t>Buts: </a:t>
            </a:r>
            <a:r>
              <a:rPr lang="fr-FR" dirty="0" smtClean="0"/>
              <a:t>Identifier </a:t>
            </a:r>
            <a:r>
              <a:rPr lang="fr-FR" dirty="0"/>
              <a:t>pourquoi les membres </a:t>
            </a:r>
            <a:r>
              <a:rPr lang="fr-FR" dirty="0" smtClean="0"/>
              <a:t>d’un </a:t>
            </a:r>
            <a:r>
              <a:rPr lang="fr-FR" dirty="0"/>
              <a:t>club veulent devenir </a:t>
            </a:r>
            <a:r>
              <a:rPr lang="fr-FR" dirty="0" smtClean="0"/>
              <a:t>de meilleurs orateurs.</a:t>
            </a:r>
          </a:p>
          <a:p>
            <a:endParaRPr lang="fr-FR" dirty="0"/>
          </a:p>
          <a:p>
            <a:pPr marL="347663" indent="-347663" eaLnBrk="1" hangingPunct="1">
              <a:lnSpc>
                <a:spcPct val="90000"/>
              </a:lnSpc>
              <a:spcBef>
                <a:spcPts val="122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dirty="0" err="1" smtClean="0"/>
              <a:t>Pg</a:t>
            </a:r>
            <a:r>
              <a:rPr lang="fr-FR" dirty="0" smtClean="0"/>
              <a:t> 5 de votre manuel</a:t>
            </a:r>
          </a:p>
          <a:p>
            <a:endParaRPr lang="fr-FR" dirty="0"/>
          </a:p>
          <a:p>
            <a:endParaRPr lang="fr-FR" dirty="0"/>
          </a:p>
          <a:p>
            <a:r>
              <a:rPr lang="fr-FR" sz="2000" dirty="0" smtClean="0"/>
              <a:t>Temps requis: 2 minutes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6892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000" dirty="0" smtClean="0">
                <a:latin typeface="Arial Bold" panose="020B0704020202020204" pitchFamily="34" charset="0"/>
              </a:rPr>
              <a:t>Why people want to </a:t>
            </a:r>
            <a:br>
              <a:rPr lang="en-US" altLang="en-US" sz="4000" dirty="0" smtClean="0">
                <a:latin typeface="Arial Bold" panose="020B0704020202020204" pitchFamily="34" charset="0"/>
              </a:rPr>
            </a:br>
            <a:r>
              <a:rPr lang="en-US" altLang="en-US" sz="4000" dirty="0" smtClean="0">
                <a:latin typeface="Arial Bold" panose="020B0704020202020204" pitchFamily="34" charset="0"/>
              </a:rPr>
              <a:t>better speakers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 Gain knowledge and skills 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 Meet a specific need 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 Gain material rewards 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 Earn credit toward recognition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 bwMode="auto">
          <a:xfrm>
            <a:off x="1738784" y="544094"/>
            <a:ext cx="7405215" cy="131245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en-US" sz="3600" dirty="0">
                <a:latin typeface="Arial Bold" panose="020B0704020202020204" pitchFamily="34" charset="0"/>
              </a:rPr>
              <a:t>Pourquoi les gens veulent devenir de meilleurs </a:t>
            </a:r>
            <a:r>
              <a:rPr lang="fr-FR" altLang="en-US" sz="3600" dirty="0" smtClean="0">
                <a:latin typeface="Arial Bold" panose="020B0704020202020204" pitchFamily="34" charset="0"/>
              </a:rPr>
              <a:t>orateurs</a:t>
            </a:r>
            <a:endParaRPr lang="en-US" altLang="en-US" sz="3600" dirty="0" smtClean="0">
              <a:latin typeface="Arial Bold" panose="020B07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Pour le plaisir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Pour renforcer l'estime de soi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Pour bâtir la confiance en soi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Pour gagner l'acceptation et l'estime des autres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Quoi d’autre?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000" dirty="0" smtClean="0">
                <a:latin typeface="Arial Bold" panose="020B0704020202020204" pitchFamily="34" charset="0"/>
              </a:rPr>
              <a:t>How we improve as speakers</a:t>
            </a:r>
          </a:p>
        </p:txBody>
      </p:sp>
      <p:sp>
        <p:nvSpPr>
          <p:cNvPr id="10244" name="Subtitle 2"/>
          <p:cNvSpPr>
            <a:spLocks noGrp="1"/>
          </p:cNvSpPr>
          <p:nvPr>
            <p:ph type="subTitle" idx="1"/>
          </p:nvPr>
        </p:nvSpPr>
        <p:spPr bwMode="auto">
          <a:xfrm>
            <a:off x="1738785" y="5700302"/>
            <a:ext cx="7148040" cy="6338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spcAft>
                <a:spcPts val="600"/>
              </a:spcAft>
            </a:pPr>
            <a:r>
              <a:rPr lang="en-US" altLang="en-US" sz="3600" b="1" smtClean="0">
                <a:solidFill>
                  <a:srgbClr val="CD22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endParaRPr lang="en-US" altLang="en-US" sz="3600" b="1" dirty="0" smtClean="0">
              <a:solidFill>
                <a:srgbClr val="CD222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</a:t>
            </a:r>
            <a:endParaRPr lang="en-US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54214770"/>
              </p:ext>
            </p:extLst>
          </p:nvPr>
        </p:nvGraphicFramePr>
        <p:xfrm>
          <a:off x="2363367" y="2190251"/>
          <a:ext cx="5628108" cy="3434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  <p:bldP spid="1024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fr-CA" altLang="en-US" dirty="0" smtClean="0">
                <a:latin typeface="Arial Bold" panose="020B0704020202020204" pitchFamily="34" charset="0"/>
              </a:rPr>
              <a:t>Trois rôles d'un évaluateur</a:t>
            </a:r>
            <a:endParaRPr lang="fr-CA" altLang="en-US" sz="4000" dirty="0" smtClean="0">
              <a:latin typeface="Arial Bold" panose="020B07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CA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Motivateur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CA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Facilitateur (pas un critique)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CA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Conseiller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</a:t>
            </a:r>
            <a:endParaRPr lang="en-US"/>
          </a:p>
        </p:txBody>
      </p:sp>
      <p:pic>
        <p:nvPicPr>
          <p:cNvPr id="1034" name="Picture 10" descr="Image result for confident woman graph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440" y="3647553"/>
            <a:ext cx="5062291" cy="274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Exercise B (part 1)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>Evaluation climate assessment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Goals, Using questionnaire: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To recognize the factors that contribute to the club’s evaluation climate.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To determine the club’s overall evaluation strengths and weaknesses.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To identify ways to build a better evaluation climate in the club. </a:t>
            </a:r>
            <a:r>
              <a:rPr lang="en-US" sz="2000" dirty="0" smtClean="0">
                <a:solidFill>
                  <a:srgbClr val="C00000"/>
                </a:solidFill>
              </a:rPr>
              <a:t>(part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1900710" y="5939346"/>
            <a:ext cx="3009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Time required: 5 minutes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9186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ctrTitle"/>
          </p:nvPr>
        </p:nvSpPr>
        <p:spPr bwMode="auto">
          <a:xfrm>
            <a:off x="1738784" y="544094"/>
            <a:ext cx="7405215" cy="131245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fr-FR" altLang="en-US" sz="3600" dirty="0">
                <a:latin typeface="Arial Bold" panose="020B0704020202020204" pitchFamily="34" charset="0"/>
              </a:rPr>
              <a:t>Comment l'estime de soi nous aide à devenir de meilleurs orateurs</a:t>
            </a:r>
            <a:endParaRPr lang="en-US" altLang="en-US" sz="3600" dirty="0" smtClean="0">
              <a:latin typeface="Arial Bold" panose="020B07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738785" y="2061752"/>
            <a:ext cx="7148040" cy="43390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sz="2400" dirty="0"/>
              <a:t>L'estime de soi alimente la croissance personnelle 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sz="2400" dirty="0"/>
              <a:t>La rétroaction renforce la croissance personnelle 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sz="2400" dirty="0"/>
              <a:t>La croissance personnelle nourrit l'estime de soi 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sz="2400" dirty="0"/>
              <a:t>Plus d'estime de soi génère plus de croissance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1275"/>
              </a:spcBef>
              <a:buClr>
                <a:srgbClr val="CD222C"/>
              </a:buClr>
            </a:pPr>
            <a:r>
              <a:rPr lang="en-US" altLang="en-US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</a:t>
            </a:r>
            <a:r>
              <a:rPr lang="en-US" altLang="en-US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growth take place when a person risks himself and dares to </a:t>
            </a:r>
            <a:r>
              <a:rPr lang="en-US" altLang="en-US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 </a:t>
            </a:r>
            <a:r>
              <a:rPr lang="en-US" altLang="en-US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altLang="en-US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own </a:t>
            </a:r>
            <a:r>
              <a:rPr lang="en-US" altLang="en-US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en-US" altLang="en-US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pPr algn="r" eaLnBrk="1" hangingPunct="1">
              <a:spcBef>
                <a:spcPts val="1275"/>
              </a:spcBef>
              <a:buClr>
                <a:srgbClr val="CD222C"/>
              </a:buClr>
            </a:pPr>
            <a:r>
              <a:rPr lang="en-US" altLang="en-US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Dr. Herbert Otto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000" dirty="0" smtClean="0">
                <a:solidFill>
                  <a:srgbClr val="CD222C"/>
                </a:solidFill>
                <a:latin typeface="Arial Bold" panose="020B0704020202020204" pitchFamily="34" charset="0"/>
              </a:rPr>
              <a:t>How to nourish self-esteem when you evaluate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 </a:t>
            </a:r>
            <a:r>
              <a:rPr lang="en-US" dirty="0" smtClean="0">
                <a:solidFill>
                  <a:srgbClr val="C00000"/>
                </a:solidFill>
              </a:rPr>
              <a:t>How do you build self-esteem when you evaluate?</a:t>
            </a:r>
            <a:endParaRPr lang="en-US" sz="2000" dirty="0" smtClean="0">
              <a:solidFill>
                <a:srgbClr val="C00000"/>
              </a:solidFill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8690882" y="6409509"/>
            <a:ext cx="391886" cy="365760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9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fr-FR" altLang="en-US" dirty="0">
                <a:latin typeface="Arial Bold" panose="020B0704020202020204" pitchFamily="34" charset="0"/>
              </a:rPr>
              <a:t>Comment nourrir l'estime de soi lorsque vous évaluez</a:t>
            </a:r>
            <a:endParaRPr lang="en-US" altLang="en-US" sz="4000" dirty="0" smtClean="0">
              <a:latin typeface="Arial Bold" panose="020B07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Soyez authentique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Reconnaissez les forces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Soulignez l'amélioration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Créez un climat de motivation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Évitez les jugements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Offrez une direction positive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Exercise B (part 2)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>Evaluation climate assessment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Goals: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To identify ways to build a better evaluation climate in the club. 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dirty="0" smtClean="0">
                <a:solidFill>
                  <a:srgbClr val="C00000"/>
                </a:solidFill>
              </a:rPr>
              <a:t>In what areas are we proud of the way we evaluate in our club?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en-US" dirty="0" smtClean="0">
                <a:solidFill>
                  <a:srgbClr val="C00000"/>
                </a:solidFill>
              </a:rPr>
              <a:t>What specific things should we do to overcome our evaluation deficiencies?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5993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000" dirty="0" smtClean="0">
                <a:solidFill>
                  <a:srgbClr val="C00000"/>
                </a:solidFill>
                <a:latin typeface="Arial Bold" panose="020B0704020202020204" pitchFamily="34" charset="0"/>
              </a:rPr>
              <a:t>How well does our club evaluate?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801600"/>
              </p:ext>
            </p:extLst>
          </p:nvPr>
        </p:nvGraphicFramePr>
        <p:xfrm>
          <a:off x="1827705" y="1804225"/>
          <a:ext cx="6661480" cy="4321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9515"/>
                <a:gridCol w="788393"/>
                <a:gridCol w="788393"/>
                <a:gridCol w="788393"/>
                <a:gridCol w="788393"/>
                <a:gridCol w="788393"/>
              </a:tblGrid>
              <a:tr h="362211">
                <a:tc>
                  <a:txBody>
                    <a:bodyPr/>
                    <a:lstStyle/>
                    <a:p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Best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Needs improvement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2211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62211">
                <a:tc>
                  <a:txBody>
                    <a:bodyPr/>
                    <a:lstStyle/>
                    <a:p>
                      <a:r>
                        <a:rPr lang="en-US" alt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Emphasis 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2211">
                <a:tc>
                  <a:txBody>
                    <a:bodyPr/>
                    <a:lstStyle/>
                    <a:p>
                      <a:r>
                        <a:rPr lang="en-US" alt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Standards 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2211">
                <a:tc>
                  <a:txBody>
                    <a:bodyPr/>
                    <a:lstStyle/>
                    <a:p>
                      <a:r>
                        <a:rPr lang="en-US" alt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Responsibility 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2211">
                <a:tc>
                  <a:txBody>
                    <a:bodyPr/>
                    <a:lstStyle/>
                    <a:p>
                      <a:r>
                        <a:rPr lang="en-US" alt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Benefits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2211">
                <a:tc>
                  <a:txBody>
                    <a:bodyPr/>
                    <a:lstStyle/>
                    <a:p>
                      <a:r>
                        <a:rPr lang="en-US" alt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Conformity 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2211">
                <a:tc>
                  <a:txBody>
                    <a:bodyPr/>
                    <a:lstStyle/>
                    <a:p>
                      <a:r>
                        <a:rPr lang="en-US" alt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Method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2211">
                <a:tc>
                  <a:txBody>
                    <a:bodyPr/>
                    <a:lstStyle/>
                    <a:p>
                      <a:r>
                        <a:rPr lang="en-US" alt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Consideration 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2211">
                <a:tc>
                  <a:txBody>
                    <a:bodyPr/>
                    <a:lstStyle/>
                    <a:p>
                      <a:r>
                        <a:rPr lang="en-US" alt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2211">
                <a:tc>
                  <a:txBody>
                    <a:bodyPr/>
                    <a:lstStyle/>
                    <a:p>
                      <a:r>
                        <a:rPr lang="en-US" alt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Speaker Preparedness 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7148">
                <a:tc>
                  <a:txBody>
                    <a:bodyPr/>
                    <a:lstStyle/>
                    <a:p>
                      <a:r>
                        <a:rPr lang="en-US" alt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Speaker Acceptance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 bwMode="auto">
          <a:xfrm>
            <a:off x="1738784" y="544094"/>
            <a:ext cx="7405216" cy="131245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en-US" sz="3600" dirty="0">
                <a:latin typeface="Arial Bold" panose="020B0704020202020204" pitchFamily="34" charset="0"/>
              </a:rPr>
              <a:t>Comment créer un climat de club positif pour les évaluations</a:t>
            </a:r>
            <a:endParaRPr lang="en-US" altLang="en-US" sz="3800" dirty="0" smtClean="0">
              <a:latin typeface="Arial Bold" panose="020B0704020202020204" pitchFamily="34" charset="0"/>
            </a:endParaRPr>
          </a:p>
        </p:txBody>
      </p:sp>
      <p:sp>
        <p:nvSpPr>
          <p:cNvPr id="3" name="Subtitle 2"/>
          <p:cNvSpPr>
            <a:spLocks noGrp="1" noChangeArrowheads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eaLnBrk="1" hangingPunct="1">
              <a:lnSpc>
                <a:spcPct val="80000"/>
              </a:lnSpc>
              <a:spcBef>
                <a:spcPts val="11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Mettre l'accent sur des évaluations de qualité</a:t>
            </a:r>
          </a:p>
          <a:p>
            <a:pPr marL="347663" indent="-347663" eaLnBrk="1" hangingPunct="1">
              <a:lnSpc>
                <a:spcPct val="80000"/>
              </a:lnSpc>
              <a:spcBef>
                <a:spcPts val="11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Aider les membres à mieux se connaître</a:t>
            </a:r>
          </a:p>
          <a:p>
            <a:pPr marL="347663" indent="-347663" eaLnBrk="1" hangingPunct="1">
              <a:lnSpc>
                <a:spcPct val="80000"/>
              </a:lnSpc>
              <a:spcBef>
                <a:spcPts val="11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Attribuer des évaluateurs aux orateurs</a:t>
            </a:r>
          </a:p>
          <a:p>
            <a:pPr marL="347663" indent="-347663" eaLnBrk="1" hangingPunct="1">
              <a:lnSpc>
                <a:spcPct val="80000"/>
              </a:lnSpc>
              <a:spcBef>
                <a:spcPts val="11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Encourager le dialogue entre les orateurs et les évaluateurs</a:t>
            </a:r>
          </a:p>
          <a:p>
            <a:pPr marL="347663" indent="-347663" eaLnBrk="1" hangingPunct="1">
              <a:lnSpc>
                <a:spcPct val="80000"/>
              </a:lnSpc>
              <a:spcBef>
                <a:spcPts val="11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Évaluer les évaluateurs</a:t>
            </a:r>
          </a:p>
          <a:p>
            <a:pPr marL="347663" indent="-347663" eaLnBrk="1" hangingPunct="1">
              <a:lnSpc>
                <a:spcPct val="80000"/>
              </a:lnSpc>
              <a:spcBef>
                <a:spcPts val="11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Encourager les évaluations de groupe</a:t>
            </a:r>
          </a:p>
          <a:p>
            <a:pPr marL="347663" indent="-347663" eaLnBrk="1" hangingPunct="1">
              <a:lnSpc>
                <a:spcPct val="80000"/>
              </a:lnSpc>
              <a:spcBef>
                <a:spcPts val="11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Mettre l'accent sur les discours manuels</a:t>
            </a:r>
            <a:endParaRPr lang="en-US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000" dirty="0" smtClean="0">
                <a:latin typeface="Arial Bold" panose="020B0704020202020204" pitchFamily="34" charset="0"/>
              </a:rPr>
              <a:t>Evaluation methods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 Tell and Sell 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 Tell and Listen 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 Problem-solving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fr-FR" altLang="en-US" dirty="0" smtClean="0">
                <a:latin typeface="Arial Bold" panose="020B0704020202020204" pitchFamily="34" charset="0"/>
              </a:rPr>
              <a:t>Dix </a:t>
            </a:r>
            <a:r>
              <a:rPr lang="fr-FR" altLang="en-US" dirty="0">
                <a:latin typeface="Arial Bold" panose="020B0704020202020204" pitchFamily="34" charset="0"/>
              </a:rPr>
              <a:t>comportements d'un évaluateur efficace</a:t>
            </a:r>
            <a:endParaRPr lang="en-US" altLang="en-US" sz="4000" dirty="0" smtClean="0">
              <a:latin typeface="Arial Bold" panose="020B07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indent="-514350" eaLnBrk="1" hangingPunct="1">
              <a:spcBef>
                <a:spcPts val="1275"/>
              </a:spcBef>
              <a:buClr>
                <a:srgbClr val="CD222C"/>
              </a:buClr>
              <a:buAutoNum type="arabicPeriod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Montrez que vous avez leur bien-être a cœur </a:t>
            </a:r>
          </a:p>
          <a:p>
            <a:pPr marL="514350" indent="-514350" eaLnBrk="1" hangingPunct="1">
              <a:spcBef>
                <a:spcPts val="1275"/>
              </a:spcBef>
              <a:buClr>
                <a:srgbClr val="CD222C"/>
              </a:buClr>
              <a:buAutoNum type="arabicPeriod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Adaptez votre évaluation à l’orateur</a:t>
            </a:r>
          </a:p>
          <a:p>
            <a:pPr marL="514350" indent="-514350" eaLnBrk="1" hangingPunct="1">
              <a:spcBef>
                <a:spcPts val="1275"/>
              </a:spcBef>
              <a:buClr>
                <a:srgbClr val="CD222C"/>
              </a:buClr>
              <a:buAutoNum type="arabicPeriod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Connaissez les objectifs de l’orateur</a:t>
            </a:r>
          </a:p>
          <a:p>
            <a:pPr marL="514350" indent="-514350" eaLnBrk="1" hangingPunct="1">
              <a:spcBef>
                <a:spcPts val="1275"/>
              </a:spcBef>
              <a:buClr>
                <a:srgbClr val="CD222C"/>
              </a:buClr>
              <a:buAutoNum type="arabicPeriod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Écoutez activement</a:t>
            </a:r>
          </a:p>
          <a:p>
            <a:pPr marL="514350" indent="-514350" eaLnBrk="1" hangingPunct="1">
              <a:spcBef>
                <a:spcPts val="1275"/>
              </a:spcBef>
              <a:buClr>
                <a:srgbClr val="CD222C"/>
              </a:buClr>
              <a:buAutoNum type="arabicPeriod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Personnalisez votre langage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>
                <a:latin typeface="Arial Bold" panose="020B0704020202020204" pitchFamily="34" charset="0"/>
              </a:rPr>
              <a:t>How to personalize your language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eaLnBrk="1" hangingPunct="1">
              <a:spcBef>
                <a:spcPts val="900"/>
              </a:spcBef>
              <a:buClr>
                <a:srgbClr val="CD222C"/>
              </a:buClr>
            </a:pPr>
            <a:r>
              <a:rPr lang="en-US" altLang="en-US" sz="2600" b="1" dirty="0" smtClean="0">
                <a:solidFill>
                  <a:srgbClr val="CD22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 it like this:</a:t>
            </a:r>
          </a:p>
          <a:p>
            <a:pPr marL="347663" indent="-347663" eaLnBrk="1" hangingPunct="1">
              <a:spcBef>
                <a:spcPts val="9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“My reaction was …” </a:t>
            </a:r>
          </a:p>
          <a:p>
            <a:pPr marL="347663" indent="-347663" eaLnBrk="1" hangingPunct="1">
              <a:spcBef>
                <a:spcPts val="9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“It appeared to me …” </a:t>
            </a:r>
          </a:p>
          <a:p>
            <a:pPr marL="347663" indent="-347663" eaLnBrk="1" hangingPunct="1">
              <a:spcBef>
                <a:spcPts val="900"/>
              </a:spcBef>
              <a:spcAft>
                <a:spcPts val="600"/>
              </a:spcAft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“I felt that you …”</a:t>
            </a:r>
          </a:p>
          <a:p>
            <a:pPr marL="347663" indent="-347663" eaLnBrk="1" hangingPunct="1">
              <a:spcBef>
                <a:spcPts val="1225"/>
              </a:spcBef>
              <a:buClr>
                <a:srgbClr val="CD222C"/>
              </a:buClr>
            </a:pPr>
            <a:r>
              <a:rPr lang="en-US" altLang="en-US" sz="2600" b="1" dirty="0" smtClean="0">
                <a:solidFill>
                  <a:srgbClr val="CD22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like this:</a:t>
            </a:r>
          </a:p>
          <a:p>
            <a:pPr marL="347663" indent="-347663" eaLnBrk="1" hangingPunct="1">
              <a:spcBef>
                <a:spcPts val="9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“You should have …” </a:t>
            </a:r>
          </a:p>
          <a:p>
            <a:pPr marL="347663" indent="-347663" eaLnBrk="1" hangingPunct="1">
              <a:spcBef>
                <a:spcPts val="9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“You failed to …” </a:t>
            </a:r>
          </a:p>
          <a:p>
            <a:pPr marL="347663" indent="-347663" eaLnBrk="1" hangingPunct="1">
              <a:spcBef>
                <a:spcPts val="9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“Your opening was …”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fr-CA" altLang="en-US" dirty="0" smtClean="0">
                <a:latin typeface="Arial Bold" panose="020B0704020202020204" pitchFamily="34" charset="0"/>
              </a:rPr>
              <a:t>Comment personnaliser votre langage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eaLnBrk="1" hangingPunct="1">
              <a:spcBef>
                <a:spcPts val="700"/>
              </a:spcBef>
              <a:buClr>
                <a:srgbClr val="CD222C"/>
              </a:buClr>
            </a:pPr>
            <a:r>
              <a:rPr lang="fr-FR" altLang="en-US" sz="3200" b="1" dirty="0">
                <a:solidFill>
                  <a:srgbClr val="CD22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Dites-le comme ceci :</a:t>
            </a:r>
          </a:p>
          <a:p>
            <a:pPr marL="347663" indent="-347663" eaLnBrk="1" hangingPunct="1">
              <a:spcBef>
                <a:spcPts val="7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« Je suggère… »</a:t>
            </a:r>
          </a:p>
          <a:p>
            <a:pPr marL="347663" indent="-347663" eaLnBrk="1" hangingPunct="1">
              <a:spcBef>
                <a:spcPts val="7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« Je pense que votre prochain discours aura un impact plus fort sur moi, si vous... »</a:t>
            </a:r>
          </a:p>
          <a:p>
            <a:pPr marL="347663" indent="-347663" eaLnBrk="1" hangingPunct="1">
              <a:spcBef>
                <a:spcPts val="7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« Une technique que j'ai trouvée utile est... »</a:t>
            </a:r>
          </a:p>
          <a:p>
            <a:pPr marL="347663" indent="-347663" eaLnBrk="1" hangingPunct="1">
              <a:spcBef>
                <a:spcPts val="700"/>
              </a:spcBef>
              <a:buClr>
                <a:srgbClr val="CD222C"/>
              </a:buClr>
            </a:pPr>
            <a:r>
              <a:rPr lang="fr-FR" altLang="en-US" sz="3200" b="1" dirty="0">
                <a:solidFill>
                  <a:srgbClr val="CD22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comme cela :</a:t>
            </a:r>
          </a:p>
          <a:p>
            <a:pPr marL="347663" indent="-347663" eaLnBrk="1" hangingPunct="1">
              <a:spcBef>
                <a:spcPts val="7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« Vous devriez… »</a:t>
            </a:r>
          </a:p>
          <a:p>
            <a:pPr marL="347663" indent="-347663" eaLnBrk="1" hangingPunct="1">
              <a:spcBef>
                <a:spcPts val="7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« Vous devez… »</a:t>
            </a:r>
          </a:p>
          <a:p>
            <a:pPr marL="347663" indent="-347663" eaLnBrk="1" hangingPunct="1">
              <a:spcBef>
                <a:spcPts val="700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« Les bons orateurs le font en…»</a:t>
            </a: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12a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000" dirty="0" smtClean="0">
                <a:latin typeface="Arial Bold" panose="020B0704020202020204" pitchFamily="34" charset="0"/>
              </a:rPr>
              <a:t>Ten behaviors of an </a:t>
            </a:r>
            <a:br>
              <a:rPr lang="en-US" altLang="en-US" sz="4000" dirty="0" smtClean="0">
                <a:latin typeface="Arial Bold" panose="020B0704020202020204" pitchFamily="34" charset="0"/>
              </a:rPr>
            </a:br>
            <a:r>
              <a:rPr lang="en-US" altLang="en-US" sz="4000" dirty="0" smtClean="0">
                <a:latin typeface="Arial Bold" panose="020B0704020202020204" pitchFamily="34" charset="0"/>
              </a:rPr>
              <a:t>effective evaluator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indent="-514350" eaLnBrk="1" hangingPunct="1">
              <a:spcBef>
                <a:spcPts val="1275"/>
              </a:spcBef>
              <a:buClr>
                <a:srgbClr val="CD222C"/>
              </a:buClr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6. Give positive reinforcement </a:t>
            </a:r>
          </a:p>
          <a:p>
            <a:pPr marL="514350" indent="-514350" eaLnBrk="1" hangingPunct="1">
              <a:spcBef>
                <a:spcPts val="1275"/>
              </a:spcBef>
              <a:buClr>
                <a:srgbClr val="CD222C"/>
              </a:buClr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  7. Build a motivational climate </a:t>
            </a:r>
          </a:p>
          <a:p>
            <a:pPr marL="514350" indent="-514350" eaLnBrk="1" hangingPunct="1">
              <a:spcBef>
                <a:spcPts val="1275"/>
              </a:spcBef>
              <a:buClr>
                <a:srgbClr val="CD222C"/>
              </a:buClr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 8. Evaluate behavior – not people </a:t>
            </a:r>
          </a:p>
          <a:p>
            <a:pPr marL="514350" indent="-514350" eaLnBrk="1" hangingPunct="1">
              <a:spcBef>
                <a:spcPts val="1275"/>
              </a:spcBef>
              <a:buClr>
                <a:srgbClr val="CD222C"/>
              </a:buClr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  9. Nourish self-esteem </a:t>
            </a:r>
          </a:p>
          <a:p>
            <a:pPr marL="514350" indent="-514350" eaLnBrk="1" hangingPunct="1">
              <a:spcBef>
                <a:spcPts val="1275"/>
              </a:spcBef>
              <a:buClr>
                <a:srgbClr val="CD222C"/>
              </a:buClr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10. Show the speaker how to improve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11a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en-US" dirty="0" smtClean="0">
                <a:latin typeface="Arial Bold" panose="020B0704020202020204" pitchFamily="34" charset="0"/>
              </a:rPr>
              <a:t>L’orateur a </a:t>
            </a:r>
            <a:r>
              <a:rPr lang="fr-FR" altLang="en-US" dirty="0">
                <a:latin typeface="Arial Bold" panose="020B0704020202020204" pitchFamily="34" charset="0"/>
              </a:rPr>
              <a:t>aussi des responsabilités!</a:t>
            </a:r>
            <a:endParaRPr lang="en-US" altLang="en-US" sz="4000" dirty="0" smtClean="0">
              <a:latin typeface="Arial Bold" panose="020B07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Communiquez vos objectifs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Aidez l'évaluateur à se préparer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Préparez-vous avec diligence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Faites preuve d'empathie envers l'évaluateur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Aidez l'évaluateur à s'améliorer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Préparez-vous à changer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13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Exercise C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Speeches and evaluations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smtClean="0"/>
              <a:t>Goals: 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To conduct a regular club speaking/evaluation program.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To develop and practice evaluation skills.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3039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smtClean="0">
                <a:solidFill>
                  <a:srgbClr val="C00000"/>
                </a:solidFill>
              </a:rPr>
              <a:t>Exercice D</a:t>
            </a:r>
            <a:br>
              <a:rPr lang="fr-CA" dirty="0" smtClean="0">
                <a:solidFill>
                  <a:srgbClr val="C00000"/>
                </a:solidFill>
              </a:rPr>
            </a:br>
            <a:r>
              <a:rPr lang="fr-CA" dirty="0" smtClean="0">
                <a:solidFill>
                  <a:srgbClr val="C00000"/>
                </a:solidFill>
              </a:rPr>
              <a:t>Évaluation des évaluations</a:t>
            </a:r>
            <a:endParaRPr lang="fr-CA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b="1" dirty="0" smtClean="0"/>
              <a:t>Buts:</a:t>
            </a:r>
          </a:p>
          <a:p>
            <a:pPr marL="514350" indent="-514350">
              <a:buFont typeface="+mj-lt"/>
              <a:buAutoNum type="arabicPeriod"/>
            </a:pPr>
            <a:r>
              <a:rPr lang="fr-CA" dirty="0"/>
              <a:t>Promouvoir une discussion de groupe sur une évaluation efficace.</a:t>
            </a:r>
          </a:p>
          <a:p>
            <a:pPr marL="514350" indent="-514350">
              <a:buFont typeface="+mj-lt"/>
              <a:buAutoNum type="arabicPeriod"/>
            </a:pPr>
            <a:r>
              <a:rPr lang="fr-CA" dirty="0"/>
              <a:t>Identifier des méthodes pour améliorer les compétences en évaluation.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1738785" y="5720090"/>
            <a:ext cx="46845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800" dirty="0" smtClean="0"/>
              <a:t>Temps requis: 5 min chaque</a:t>
            </a: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172059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000" dirty="0" smtClean="0">
                <a:latin typeface="Arial Bold" panose="020B0704020202020204" pitchFamily="34" charset="0"/>
              </a:rPr>
              <a:t>How to change your </a:t>
            </a:r>
            <a:br>
              <a:rPr lang="en-US" altLang="en-US" sz="4000" dirty="0" smtClean="0">
                <a:latin typeface="Arial Bold" panose="020B0704020202020204" pitchFamily="34" charset="0"/>
              </a:rPr>
            </a:br>
            <a:r>
              <a:rPr lang="en-US" altLang="en-US" sz="4000" dirty="0" smtClean="0">
                <a:latin typeface="Arial Bold" panose="020B0704020202020204" pitchFamily="34" charset="0"/>
              </a:rPr>
              <a:t>evaluation behavior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 Decide what you want to change 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 Recognize the benefits of change 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 Put the change into action 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 Make it a habit </a:t>
            </a:r>
          </a:p>
          <a:p>
            <a:pPr marL="347663" indent="-347663" eaLnBrk="1" hangingPunct="1">
              <a:spcBef>
                <a:spcPts val="1275"/>
              </a:spcBef>
              <a:buClr>
                <a:srgbClr val="CD222C"/>
              </a:buClr>
              <a:buFont typeface="Webdings" panose="05030102010509060703" pitchFamily="18" charset="2"/>
              <a:buChar char=""/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 Never stop improving!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701</Words>
  <Application>Microsoft Office PowerPoint</Application>
  <PresentationFormat>On-screen Show (4:3)</PresentationFormat>
  <Paragraphs>209</Paragraphs>
  <Slides>25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Arial Bold</vt:lpstr>
      <vt:lpstr>Calibri</vt:lpstr>
      <vt:lpstr>Webdings</vt:lpstr>
      <vt:lpstr>ヒラギノ角ゴ Pro W3</vt:lpstr>
      <vt:lpstr>Office Theme</vt:lpstr>
      <vt:lpstr>PowerPoint Presentation</vt:lpstr>
      <vt:lpstr>Une évaluation efficace profite à tous</vt:lpstr>
      <vt:lpstr>Workshop objectives</vt:lpstr>
      <vt:lpstr>Learning method</vt:lpstr>
      <vt:lpstr>Exercice A Pourquoi être un meilleur orateur</vt:lpstr>
      <vt:lpstr>Why people want to  better speakers</vt:lpstr>
      <vt:lpstr>Pourquoi les gens veulent devenir de meilleurs orateurs</vt:lpstr>
      <vt:lpstr>How we improve as speakers</vt:lpstr>
      <vt:lpstr>Trois rôles d'un évaluateur</vt:lpstr>
      <vt:lpstr>Exercise B (part 1) Evaluation climate assessment</vt:lpstr>
      <vt:lpstr>Comment l'estime de soi nous aide à devenir de meilleurs orateurs</vt:lpstr>
      <vt:lpstr>How to nourish self-esteem when you evaluate</vt:lpstr>
      <vt:lpstr>Comment nourrir l'estime de soi lorsque vous évaluez</vt:lpstr>
      <vt:lpstr>Exercise B (part 2) Evaluation climate assessment</vt:lpstr>
      <vt:lpstr>How well does our club evaluate? </vt:lpstr>
      <vt:lpstr>Comment créer un climat de club positif pour les évaluations</vt:lpstr>
      <vt:lpstr>Evaluation methods</vt:lpstr>
      <vt:lpstr>Dix comportements d'un évaluateur efficace</vt:lpstr>
      <vt:lpstr>How to personalize your language </vt:lpstr>
      <vt:lpstr>Comment personnaliser votre langage</vt:lpstr>
      <vt:lpstr>Ten behaviors of an  effective evaluator</vt:lpstr>
      <vt:lpstr>L’orateur a aussi des responsabilités!</vt:lpstr>
      <vt:lpstr>Exercise C Speeches and evaluations</vt:lpstr>
      <vt:lpstr>Exercice D Évaluation des évaluations</vt:lpstr>
      <vt:lpstr>How to change your  evaluation behavior</vt:lpstr>
    </vt:vector>
  </TitlesOfParts>
  <Company>Toastmasters International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Graphic user</dc:creator>
  <cp:lastModifiedBy>Sylvain Auffret</cp:lastModifiedBy>
  <cp:revision>67</cp:revision>
  <cp:lastPrinted>2020-02-20T20:39:44Z</cp:lastPrinted>
  <dcterms:created xsi:type="dcterms:W3CDTF">2011-07-26T14:35:20Z</dcterms:created>
  <dcterms:modified xsi:type="dcterms:W3CDTF">2020-02-22T22:58:28Z</dcterms:modified>
</cp:coreProperties>
</file>