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72" r:id="rId4"/>
    <p:sldId id="282" r:id="rId5"/>
    <p:sldId id="284" r:id="rId6"/>
    <p:sldId id="285" r:id="rId7"/>
    <p:sldId id="274" r:id="rId8"/>
    <p:sldId id="278" r:id="rId9"/>
    <p:sldId id="275" r:id="rId10"/>
    <p:sldId id="276" r:id="rId11"/>
    <p:sldId id="277" r:id="rId12"/>
    <p:sldId id="286" r:id="rId13"/>
    <p:sldId id="291" r:id="rId14"/>
    <p:sldId id="271" r:id="rId15"/>
    <p:sldId id="273" r:id="rId16"/>
  </p:sldIdLst>
  <p:sldSz cx="9144000" cy="6858000" type="screen4x3"/>
  <p:notesSz cx="6954838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19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A50021"/>
    <a:srgbClr val="339933"/>
    <a:srgbClr val="660066"/>
    <a:srgbClr val="006666"/>
    <a:srgbClr val="009999"/>
    <a:srgbClr val="3972AB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 autoAdjust="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996" y="-84"/>
      </p:cViewPr>
      <p:guideLst>
        <p:guide orient="horz" pos="2933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942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8113" y="0"/>
            <a:ext cx="301942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9363"/>
            <a:ext cx="3019425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8113" y="8869363"/>
            <a:ext cx="3019425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kumimoji="0" sz="1200" smtClean="0"/>
            </a:lvl1pPr>
          </a:lstStyle>
          <a:p>
            <a:pPr>
              <a:defRPr/>
            </a:pPr>
            <a:fld id="{E0051D42-4C94-49BF-9E39-8E61B20F5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74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942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48113" y="0"/>
            <a:ext cx="301942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9988" y="695325"/>
            <a:ext cx="4629150" cy="3471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4395788"/>
            <a:ext cx="5108575" cy="42433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9363"/>
            <a:ext cx="3019425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8113" y="8869363"/>
            <a:ext cx="3019425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kumimoji="0" sz="1200" smtClean="0"/>
            </a:lvl1pPr>
          </a:lstStyle>
          <a:p>
            <a:pPr>
              <a:defRPr/>
            </a:pPr>
            <a:fld id="{E1E5EBE7-6415-441A-B4B5-8F3B8642A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82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84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56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3999EF8-1BBF-497F-900A-0688B18827F6}" type="slidenum">
              <a:rPr kumimoji="0" lang="en-US" altLang="en-US" sz="1200"/>
              <a:pPr/>
              <a:t>1</a:t>
            </a:fld>
            <a:endParaRPr kumimoji="0" lang="en-US" altLang="en-US" sz="1200"/>
          </a:p>
        </p:txBody>
      </p:sp>
      <p:sp>
        <p:nvSpPr>
          <p:cNvPr id="33795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585361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22A6C40-6321-4BAB-B8C3-283333CCBA81}" type="slidenum">
              <a:rPr kumimoji="0" lang="en-US" altLang="en-US" sz="1200"/>
              <a:pPr/>
              <a:t>2</a:t>
            </a:fld>
            <a:endParaRPr kumimoji="0" lang="en-US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512665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7CC47D4-9C11-49AF-8146-2CAE6E1B3528}" type="slidenum">
              <a:rPr kumimoji="0" lang="en-US" altLang="en-US" sz="1200"/>
              <a:pPr/>
              <a:t>3</a:t>
            </a:fld>
            <a:endParaRPr kumimoji="0" lang="en-US" alt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497825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D2A0116-404A-4140-979A-59729D82E8C1}" type="slidenum">
              <a:rPr kumimoji="0" lang="en-US" altLang="en-US" sz="1200"/>
              <a:pPr/>
              <a:t>4</a:t>
            </a:fld>
            <a:endParaRPr kumimoji="0" lang="en-US" alt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543443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63FA0BE-A6A7-4645-AEC3-3DE6690C94BA}" type="slidenum">
              <a:rPr kumimoji="0" lang="en-US" altLang="en-US" sz="1200"/>
              <a:pPr/>
              <a:t>5</a:t>
            </a:fld>
            <a:endParaRPr kumimoji="0" lang="en-US" alt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634049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781323F-CCF2-454B-9037-C8EA02C98782}" type="slidenum">
              <a:rPr kumimoji="0" lang="en-US" altLang="en-US" sz="1200"/>
              <a:pPr/>
              <a:t>6</a:t>
            </a:fld>
            <a:endParaRPr kumimoji="0" lang="en-US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669659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1E891A1-2C85-4479-9A78-59AA2F961ECD}" type="slidenum">
              <a:rPr kumimoji="0" lang="en-US" altLang="en-US" sz="1200"/>
              <a:pPr/>
              <a:t>7</a:t>
            </a:fld>
            <a:endParaRPr kumimoji="0" lang="en-US" alt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419489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65B5CE2-2E2C-43AB-BDA3-BC7363E66F7A}" type="slidenum">
              <a:rPr kumimoji="0" lang="en-US" altLang="en-US" sz="1200"/>
              <a:pPr/>
              <a:t>8</a:t>
            </a:fld>
            <a:endParaRPr kumimoji="0" lang="en-US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68278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5B89604-F0FB-4A72-BAA5-17D77D97C4DA}" type="slidenum">
              <a:rPr kumimoji="0" lang="en-US" altLang="en-US" sz="1200"/>
              <a:pPr/>
              <a:t>9</a:t>
            </a:fld>
            <a:endParaRPr kumimoji="0" lang="en-US" alt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782270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E2EDFD7-D5A5-4973-A2D3-7356555803A5}" type="slidenum">
              <a:rPr kumimoji="0" lang="en-US" altLang="en-US" sz="1200"/>
              <a:pPr/>
              <a:t>10</a:t>
            </a:fld>
            <a:endParaRPr kumimoji="0" lang="en-US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837114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D12E3F3-D07F-4B52-830E-62EF3B83D4F0}" type="slidenum">
              <a:rPr kumimoji="0" lang="en-US" altLang="en-US" sz="1200"/>
              <a:pPr/>
              <a:t>11</a:t>
            </a:fld>
            <a:endParaRPr kumimoji="0" lang="en-US" alt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363741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1F8F41C-D718-4B1D-9122-1A17C0255101}" type="slidenum">
              <a:rPr kumimoji="0" lang="en-US" altLang="en-US" sz="1200"/>
              <a:pPr/>
              <a:t>12</a:t>
            </a:fld>
            <a:endParaRPr kumimoji="0" lang="en-US" altLang="en-US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342063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DDC521B-9620-4182-BFDB-D56DD542A9BD}" type="slidenum">
              <a:rPr kumimoji="0" lang="en-US" altLang="en-US" sz="1200"/>
              <a:pPr/>
              <a:t>14</a:t>
            </a:fld>
            <a:endParaRPr kumimoji="0" lang="en-US" alt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557243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3E68541-F7DD-41B3-A276-1E14A8458D12}" type="slidenum">
              <a:rPr kumimoji="0" lang="en-US" altLang="en-US" sz="1200"/>
              <a:pPr/>
              <a:t>15</a:t>
            </a:fld>
            <a:endParaRPr kumimoji="0" lang="en-US" alt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54934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15" b="7861"/>
          <a:stretch>
            <a:fillRect/>
          </a:stretch>
        </p:blipFill>
        <p:spPr bwMode="auto">
          <a:xfrm>
            <a:off x="0" y="1685925"/>
            <a:ext cx="91440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92"/>
          <a:stretch>
            <a:fillRect/>
          </a:stretch>
        </p:blipFill>
        <p:spPr bwMode="auto">
          <a:xfrm>
            <a:off x="0" y="6438900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03"/>
          <a:stretch>
            <a:fillRect/>
          </a:stretch>
        </p:blipFill>
        <p:spPr bwMode="auto">
          <a:xfrm>
            <a:off x="0" y="0"/>
            <a:ext cx="9144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2667000" y="6646863"/>
            <a:ext cx="1905000" cy="188912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9525" y="6403975"/>
            <a:ext cx="587375" cy="488950"/>
          </a:xfrm>
        </p:spPr>
        <p:txBody>
          <a:bodyPr anchorCtr="0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2398BC9-EDF6-49AF-81B7-69799AE8C9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87786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5002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F1A1B-107C-4CF7-B854-83175BF05D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21708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467100" y="6457950"/>
            <a:ext cx="2352675" cy="400050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443D4-5D8F-47A7-BFC7-CF8A5F087E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84702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467100" y="6457950"/>
            <a:ext cx="2352675" cy="400050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2AFC5-4F2C-4A63-9305-82694F7EF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02568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3467100" y="6457950"/>
            <a:ext cx="2352675" cy="400050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47754-F4BB-4999-B40F-D084CB6A1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97268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467100" y="6457950"/>
            <a:ext cx="2352675" cy="400050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96110-128F-4B56-89DA-655D8CB9D1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714156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467100" y="6457950"/>
            <a:ext cx="2352675" cy="400050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1127C-020F-4843-B8C8-9A48ADC105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02221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467100" y="6457950"/>
            <a:ext cx="2352675" cy="400050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B05E7-F0D3-41AC-851D-5DF8FA13D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26530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467100" y="6457950"/>
            <a:ext cx="2352675" cy="400050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B47AA-1918-429A-A07B-3666586CC1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03172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467100" y="6457950"/>
            <a:ext cx="2352675" cy="400050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B8F28-800D-4921-A07B-ED29ADE851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892644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812800"/>
            <a:ext cx="2000250" cy="528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812800"/>
            <a:ext cx="5848350" cy="528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467100" y="6457950"/>
            <a:ext cx="2352675" cy="400050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14341-DB1F-4A3F-870D-3107B8AD7A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93138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6" b="56163"/>
          <a:stretch>
            <a:fillRect/>
          </a:stretch>
        </p:blipFill>
        <p:spPr bwMode="auto">
          <a:xfrm>
            <a:off x="0" y="512763"/>
            <a:ext cx="9128125" cy="634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0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95"/>
          <a:stretch>
            <a:fillRect/>
          </a:stretch>
        </p:blipFill>
        <p:spPr bwMode="auto">
          <a:xfrm>
            <a:off x="0" y="-6350"/>
            <a:ext cx="9145588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0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24"/>
          <a:stretch>
            <a:fillRect/>
          </a:stretch>
        </p:blipFill>
        <p:spPr bwMode="auto">
          <a:xfrm>
            <a:off x="0" y="6451600"/>
            <a:ext cx="91551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6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422236" y="804863"/>
            <a:ext cx="777879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7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390699" y="1968500"/>
            <a:ext cx="8524702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9466" name="Rectangle 10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84138" y="6569075"/>
            <a:ext cx="5873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>
            <a:lvl1pPr>
              <a:defRPr kumimoji="0" sz="8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20365327-67E5-4048-9BCC-4DE567D84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9473" name="Text Box 17"/>
          <p:cNvSpPr txBox="1">
            <a:spLocks noChangeArrowheads="1"/>
          </p:cNvSpPr>
          <p:nvPr userDrawn="1"/>
        </p:nvSpPr>
        <p:spPr bwMode="auto">
          <a:xfrm>
            <a:off x="549275" y="139700"/>
            <a:ext cx="68754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CA" b="1" dirty="0" smtClean="0">
                <a:solidFill>
                  <a:schemeClr val="bg1"/>
                </a:solidFill>
                <a:latin typeface="Arial" charset="0"/>
              </a:rPr>
              <a:t>Membership </a:t>
            </a:r>
            <a:r>
              <a:rPr kumimoji="0" lang="en-CA" b="1" dirty="0">
                <a:solidFill>
                  <a:schemeClr val="bg1"/>
                </a:solidFill>
                <a:latin typeface="Arial" charset="0"/>
              </a:rPr>
              <a:t>is a lot like Gardening</a:t>
            </a:r>
            <a:endParaRPr kumimoji="0" lang="en-US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75" name="Rectangle 19"/>
          <p:cNvSpPr>
            <a:spLocks noChangeArrowheads="1"/>
          </p:cNvSpPr>
          <p:nvPr userDrawn="1"/>
        </p:nvSpPr>
        <p:spPr bwMode="auto">
          <a:xfrm>
            <a:off x="873125" y="6569839"/>
            <a:ext cx="20288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>
              <a:defRPr/>
            </a:pPr>
            <a:r>
              <a:rPr kumimoji="0" lang="en-US" sz="1000" dirty="0" smtClean="0">
                <a:solidFill>
                  <a:srgbClr val="FFFFFF"/>
                </a:solidFill>
                <a:latin typeface="Arial" charset="0"/>
              </a:rPr>
              <a:t>Sylvain </a:t>
            </a:r>
            <a:r>
              <a:rPr kumimoji="0" lang="en-US" sz="1000" dirty="0" err="1">
                <a:solidFill>
                  <a:srgbClr val="FFFFFF"/>
                </a:solidFill>
                <a:latin typeface="Arial" charset="0"/>
              </a:rPr>
              <a:t>Auffret</a:t>
            </a:r>
            <a:r>
              <a:rPr kumimoji="0" lang="en-US" sz="1000" dirty="0">
                <a:solidFill>
                  <a:srgbClr val="FFFFFF"/>
                </a:solidFill>
                <a:latin typeface="Arial" charset="0"/>
              </a:rPr>
              <a:t> DTM</a:t>
            </a:r>
          </a:p>
        </p:txBody>
      </p:sp>
      <p:sp>
        <p:nvSpPr>
          <p:cNvPr id="11" name="Rectangle 19"/>
          <p:cNvSpPr>
            <a:spLocks noChangeArrowheads="1"/>
          </p:cNvSpPr>
          <p:nvPr userDrawn="1"/>
        </p:nvSpPr>
        <p:spPr bwMode="auto">
          <a:xfrm>
            <a:off x="3513138" y="6561901"/>
            <a:ext cx="20288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>
              <a:defRPr/>
            </a:pPr>
            <a:r>
              <a:rPr kumimoji="0" lang="en-US" sz="1000" dirty="0" smtClean="0">
                <a:solidFill>
                  <a:srgbClr val="FFFFFF"/>
                </a:solidFill>
                <a:latin typeface="Arial" charset="0"/>
              </a:rPr>
              <a:t>Sylvain@ChezSylvain.com</a:t>
            </a:r>
            <a:endParaRPr kumimoji="0" lang="en-US" sz="10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 spd="slow">
    <p:cover/>
  </p:transition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mailto:Sylvain@ChezSylvain.co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2"/>
          <p:cNvSpPr>
            <a:spLocks noGrp="1" noChangeArrowheads="1"/>
          </p:cNvSpPr>
          <p:nvPr>
            <p:ph type="ctrTitle" idx="4294967295"/>
          </p:nvPr>
        </p:nvSpPr>
        <p:spPr>
          <a:xfrm>
            <a:off x="652463" y="2646363"/>
            <a:ext cx="7832725" cy="1512887"/>
          </a:xfrm>
        </p:spPr>
        <p:txBody>
          <a:bodyPr/>
          <a:lstStyle/>
          <a:p>
            <a:pPr algn="ctr" eaLnBrk="1" hangingPunct="1"/>
            <a:r>
              <a:rPr lang="en-CA" altLang="en-US" dirty="0" smtClean="0">
                <a:solidFill>
                  <a:srgbClr val="A50021"/>
                </a:solidFill>
              </a:rPr>
              <a:t>Membership is a lot like Gardening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393" y="4151539"/>
            <a:ext cx="22479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At the District &amp; Club level </a:t>
            </a:r>
            <a:endParaRPr lang="fr-CA" altLang="en-US" dirty="0" smtClean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CA" altLang="en-US" dirty="0" smtClean="0"/>
              <a:t>Every interaction has an impact on whether members leave or stay in a club, </a:t>
            </a:r>
          </a:p>
          <a:p>
            <a:pPr marL="533400" indent="-533400" eaLnBrk="1" hangingPunct="1"/>
            <a:endParaRPr lang="en-CA" altLang="en-US" dirty="0" smtClean="0"/>
          </a:p>
          <a:p>
            <a:pPr marL="533400" indent="-533400" eaLnBrk="1" hangingPunct="1"/>
            <a:endParaRPr lang="en-CA" altLang="en-US" dirty="0"/>
          </a:p>
          <a:p>
            <a:pPr marL="533400" indent="-533400" eaLnBrk="1" hangingPunct="1"/>
            <a:endParaRPr lang="en-CA" altLang="en-US" dirty="0" smtClean="0"/>
          </a:p>
          <a:p>
            <a:pPr marL="533400" indent="-533400" eaLnBrk="1" hangingPunct="1"/>
            <a:endParaRPr lang="en-CA" altLang="en-US" dirty="0" smtClean="0"/>
          </a:p>
          <a:p>
            <a:pPr marL="533400" indent="-533400" eaLnBrk="1" hangingPunct="1"/>
            <a:r>
              <a:rPr lang="en-CA" altLang="en-US" dirty="0" smtClean="0"/>
              <a:t>Every interaction has an impact on whether clubs grow or decline…..</a:t>
            </a:r>
            <a:endParaRPr lang="en-US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4AA1E-3CDD-4C61-867A-F6CB667F7C83}" type="slidenum">
              <a:rPr lang="en-US"/>
              <a:pPr>
                <a:defRPr/>
              </a:pPr>
              <a:t>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8" t="8350" r="1941" b="10285"/>
          <a:stretch/>
        </p:blipFill>
        <p:spPr bwMode="auto">
          <a:xfrm>
            <a:off x="874759" y="2962038"/>
            <a:ext cx="2120989" cy="1974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Why do members leave?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CA" altLang="en-US" dirty="0" smtClean="0"/>
              <a:t>It is part of a club cycle to lose members, </a:t>
            </a:r>
          </a:p>
          <a:p>
            <a:pPr marL="533400" indent="-533400" eaLnBrk="1" hangingPunct="1"/>
            <a:endParaRPr lang="en-CA" altLang="en-US" dirty="0" smtClean="0"/>
          </a:p>
          <a:p>
            <a:pPr marL="533400" indent="-533400" eaLnBrk="1" hangingPunct="1"/>
            <a:r>
              <a:rPr lang="en-CA" altLang="en-US" dirty="0" smtClean="0"/>
              <a:t>Most members leave because they do not feel;</a:t>
            </a:r>
          </a:p>
          <a:p>
            <a:pPr marL="914400" lvl="1" indent="-457200" eaLnBrk="1" hangingPunct="1"/>
            <a:r>
              <a:rPr lang="en-CA" altLang="en-US" dirty="0" smtClean="0"/>
              <a:t>Needed,</a:t>
            </a:r>
          </a:p>
          <a:p>
            <a:pPr marL="914400" lvl="1" indent="-457200" eaLnBrk="1" hangingPunct="1"/>
            <a:r>
              <a:rPr lang="en-CA" altLang="en-US" dirty="0" smtClean="0"/>
              <a:t>Wanted, or</a:t>
            </a:r>
          </a:p>
          <a:p>
            <a:pPr marL="914400" lvl="1" indent="-457200" eaLnBrk="1" hangingPunct="1"/>
            <a:r>
              <a:rPr lang="en-CA" altLang="en-US" dirty="0" smtClean="0"/>
              <a:t>Appreciated…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7FE886-61A0-4563-814A-4A8DB34B5F0D}" type="slidenum">
              <a:rPr lang="en-US"/>
              <a:pPr>
                <a:defRPr/>
              </a:pPr>
              <a:t>3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8"/>
          <a:stretch/>
        </p:blipFill>
        <p:spPr bwMode="auto">
          <a:xfrm>
            <a:off x="5297714" y="3949676"/>
            <a:ext cx="3004458" cy="1970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Why do members stay?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CA" altLang="en-US" dirty="0" smtClean="0"/>
              <a:t>“People join to overcome their fear of public speaking </a:t>
            </a:r>
          </a:p>
          <a:p>
            <a:pPr marL="533400" indent="-533400" eaLnBrk="1" hangingPunct="1"/>
            <a:endParaRPr lang="en-CA" altLang="en-US" dirty="0" smtClean="0"/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CA" altLang="en-US" dirty="0" smtClean="0"/>
              <a:t>They stay because they made</a:t>
            </a:r>
            <a:br>
              <a:rPr lang="en-CA" altLang="en-US" dirty="0" smtClean="0"/>
            </a:br>
            <a:r>
              <a:rPr lang="en-CA" altLang="en-US" u="sng" dirty="0" smtClean="0"/>
              <a:t>REAL</a:t>
            </a:r>
            <a:r>
              <a:rPr lang="en-CA" altLang="en-US" dirty="0" smtClean="0"/>
              <a:t> friends”</a:t>
            </a:r>
          </a:p>
          <a:p>
            <a:pPr marL="914400" lvl="1" indent="-457200" eaLnBrk="1" hangingPunct="1"/>
            <a:endParaRPr lang="en-CA" altLang="en-US" sz="1600" i="1" dirty="0" smtClean="0"/>
          </a:p>
          <a:p>
            <a:pPr marL="914400" lvl="1" indent="-457200" eaLnBrk="1" hangingPunct="1"/>
            <a:r>
              <a:rPr lang="en-CA" altLang="en-US" sz="1600" i="1" dirty="0" smtClean="0"/>
              <a:t>Craig </a:t>
            </a:r>
            <a:r>
              <a:rPr lang="en-CA" altLang="en-US" sz="1600" i="1" dirty="0" smtClean="0"/>
              <a:t>Senior DTM</a:t>
            </a:r>
            <a:endParaRPr lang="en-CA" altLang="en-US" sz="1600" i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444846-8F88-4119-A28F-08000DB94DA6}" type="slidenum">
              <a:rPr lang="en-US"/>
              <a:pPr>
                <a:defRPr/>
              </a:pPr>
              <a:t>4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430" y="2369765"/>
            <a:ext cx="2867932" cy="3949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Why do members stay? </a:t>
            </a:r>
            <a:r>
              <a:rPr lang="en-CA" altLang="en-US" dirty="0" err="1" smtClean="0"/>
              <a:t>cont</a:t>
            </a:r>
            <a:r>
              <a:rPr lang="en-CA" altLang="en-US" dirty="0" smtClean="0"/>
              <a:t>….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CA" altLang="en-US" dirty="0" smtClean="0"/>
              <a:t>Toastmasters is NOT a social club, BUT….</a:t>
            </a:r>
            <a:br>
              <a:rPr lang="en-CA" altLang="en-US" dirty="0" smtClean="0"/>
            </a:br>
            <a:endParaRPr lang="en-CA" altLang="en-US" dirty="0" smtClean="0"/>
          </a:p>
          <a:p>
            <a:pPr marL="533400" indent="-533400" eaLnBrk="1" hangingPunct="1"/>
            <a:r>
              <a:rPr lang="en-CA" altLang="en-US" dirty="0" smtClean="0"/>
              <a:t>We ARE social creatures, if we do not feel nurtured, we leave…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5CD04A-1218-450D-A81B-9B6DDFD99063}" type="slidenum">
              <a:rPr lang="en-US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15414" y="4151086"/>
            <a:ext cx="2909271" cy="207609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Why do members stay? </a:t>
            </a:r>
            <a:r>
              <a:rPr lang="en-CA" altLang="en-US" dirty="0" err="1" smtClean="0"/>
              <a:t>cont</a:t>
            </a:r>
            <a:r>
              <a:rPr lang="en-CA" altLang="en-US" dirty="0" smtClean="0"/>
              <a:t>….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CA" altLang="en-US" dirty="0" smtClean="0"/>
              <a:t>To keep our members and have strong clubs we need to build strong relationships with our members!!!!!!!!!!</a:t>
            </a:r>
          </a:p>
          <a:p>
            <a:pPr marL="533400" indent="-533400" eaLnBrk="1" hangingPunct="1"/>
            <a:endParaRPr lang="en-CA" altLang="en-US" dirty="0" smtClean="0"/>
          </a:p>
          <a:p>
            <a:pPr marL="533400" indent="-533400" eaLnBrk="1" hangingPunct="1"/>
            <a:r>
              <a:rPr lang="en-CA" altLang="en-US" dirty="0" smtClean="0"/>
              <a:t>It starts with our first impressions…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5B90BA-3CA2-406A-B989-714A1D4AF820}" type="slidenum">
              <a:rPr lang="en-US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01" y="4422708"/>
            <a:ext cx="4773386" cy="1862658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The right soil for the right seed</a:t>
            </a:r>
            <a:br>
              <a:rPr lang="en-CA" altLang="en-US" sz="3200" dirty="0" smtClean="0"/>
            </a:br>
            <a:r>
              <a:rPr lang="en-CA" altLang="en-US" sz="3200" dirty="0" smtClean="0"/>
              <a:t>- </a:t>
            </a:r>
            <a:r>
              <a:rPr lang="en-CA" altLang="en-US" sz="2800" i="1" dirty="0" smtClean="0"/>
              <a:t>Matching guests to the correct member</a:t>
            </a:r>
            <a:endParaRPr lang="fr-CA" altLang="en-US" sz="2800" i="1" dirty="0" smtClean="0"/>
          </a:p>
        </p:txBody>
      </p:sp>
      <p:sp>
        <p:nvSpPr>
          <p:cNvPr id="23556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Why did the guest come?</a:t>
            </a:r>
          </a:p>
          <a:p>
            <a:pPr lvl="1" eaLnBrk="1" hangingPunct="1"/>
            <a:r>
              <a:rPr lang="en-CA" altLang="en-US" dirty="0" smtClean="0"/>
              <a:t>Do we have a member who joined for the same reason?</a:t>
            </a:r>
          </a:p>
          <a:p>
            <a:pPr eaLnBrk="1" hangingPunct="1"/>
            <a:endParaRPr lang="en-CA" altLang="en-US" dirty="0" smtClean="0"/>
          </a:p>
          <a:p>
            <a:pPr eaLnBrk="1" hangingPunct="1"/>
            <a:r>
              <a:rPr lang="en-CA" altLang="en-US" dirty="0" smtClean="0"/>
              <a:t>What type of “personality” is our guest?</a:t>
            </a:r>
          </a:p>
          <a:p>
            <a:pPr lvl="1" eaLnBrk="1" hangingPunct="1"/>
            <a:r>
              <a:rPr lang="en-CA" altLang="en-US" dirty="0" smtClean="0"/>
              <a:t>Introvert?</a:t>
            </a:r>
          </a:p>
          <a:p>
            <a:pPr lvl="1" eaLnBrk="1" hangingPunct="1"/>
            <a:r>
              <a:rPr lang="en-CA" altLang="en-US" dirty="0" smtClean="0"/>
              <a:t>Extravert?</a:t>
            </a:r>
          </a:p>
          <a:p>
            <a:pPr eaLnBrk="1" hangingPunct="1">
              <a:buFont typeface="Wingdings" pitchFamily="2" charset="2"/>
              <a:buNone/>
            </a:pPr>
            <a:endParaRPr lang="en-CA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6A0494-5E75-4E8F-9327-94E86595FB17}" type="slidenum">
              <a:rPr lang="en-US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69" y="4652818"/>
            <a:ext cx="1882833" cy="141316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19" y="5181502"/>
            <a:ext cx="1418031" cy="826003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035" y="5181502"/>
            <a:ext cx="781533" cy="64216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en-US" smtClean="0"/>
              <a:t>How to </a:t>
            </a:r>
            <a:r>
              <a:rPr lang="en-CA" altLang="en-US" smtClean="0"/>
              <a:t>“interview” a guest</a:t>
            </a:r>
            <a:endParaRPr lang="fr-CA" altLang="en-US" smtClean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US" altLang="en-US" sz="4000" b="1" dirty="0" smtClean="0"/>
              <a:t>F</a:t>
            </a:r>
            <a:r>
              <a:rPr lang="en-US" altLang="en-US" sz="4000" dirty="0" smtClean="0"/>
              <a:t>amily</a:t>
            </a:r>
          </a:p>
          <a:p>
            <a:pPr marL="533400" indent="-533400" eaLnBrk="1" hangingPunct="1"/>
            <a:r>
              <a:rPr lang="en-US" altLang="en-US" sz="4000" b="1" dirty="0" smtClean="0"/>
              <a:t>O</a:t>
            </a:r>
            <a:r>
              <a:rPr lang="en-US" altLang="en-US" sz="4000" dirty="0" smtClean="0"/>
              <a:t>ccupation</a:t>
            </a:r>
          </a:p>
          <a:p>
            <a:pPr marL="533400" indent="-533400" eaLnBrk="1" hangingPunct="1"/>
            <a:r>
              <a:rPr lang="en-US" altLang="en-US" sz="4000" b="1" dirty="0" smtClean="0"/>
              <a:t>R</a:t>
            </a:r>
            <a:r>
              <a:rPr lang="en-US" altLang="en-US" sz="4000" dirty="0" smtClean="0"/>
              <a:t>ecreation</a:t>
            </a:r>
          </a:p>
          <a:p>
            <a:pPr marL="533400" indent="-533400" eaLnBrk="1" hangingPunct="1"/>
            <a:r>
              <a:rPr lang="en-US" altLang="en-US" sz="4000" b="1" dirty="0" smtClean="0"/>
              <a:t>M</a:t>
            </a:r>
            <a:r>
              <a:rPr lang="en-US" altLang="en-US" sz="4000" dirty="0" smtClean="0"/>
              <a:t>oney (if applicable) </a:t>
            </a:r>
            <a:r>
              <a:rPr lang="en-US" altLang="en-US" sz="2400" dirty="0" smtClean="0"/>
              <a:t>i.e. club dues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2476E3-D4DC-40A4-BD13-55282ABEA902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The right soil for the right seed</a:t>
            </a:r>
            <a:br>
              <a:rPr lang="en-CA" altLang="en-US" sz="3200" dirty="0" smtClean="0"/>
            </a:br>
            <a:r>
              <a:rPr lang="en-CA" altLang="en-US" sz="2600" i="1" dirty="0" smtClean="0"/>
              <a:t>- Matching members and to the correct mentor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CA" altLang="en-US" dirty="0" smtClean="0"/>
              <a:t>Formal or informal mentoring?</a:t>
            </a:r>
          </a:p>
          <a:p>
            <a:pPr marL="533400" indent="-533400" eaLnBrk="1" hangingPunct="1"/>
            <a:endParaRPr lang="en-CA" altLang="en-US" dirty="0" smtClean="0"/>
          </a:p>
          <a:p>
            <a:pPr marL="533400" indent="-533400" eaLnBrk="1" hangingPunct="1"/>
            <a:r>
              <a:rPr lang="en-CA" altLang="en-US" dirty="0" smtClean="0"/>
              <a:t>Why did the member join?</a:t>
            </a:r>
          </a:p>
          <a:p>
            <a:pPr marL="533400" indent="-533400" eaLnBrk="1" hangingPunct="1"/>
            <a:endParaRPr lang="en-CA" altLang="en-US" dirty="0" smtClean="0"/>
          </a:p>
          <a:p>
            <a:pPr marL="533400" indent="-533400" eaLnBrk="1" hangingPunct="1"/>
            <a:r>
              <a:rPr lang="en-CA" altLang="en-US" dirty="0" smtClean="0"/>
              <a:t>Is the mentor available/willing…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8341A3-AF4D-49A0-BD36-C4071ECFB8E9}" type="slidenum">
              <a:rPr lang="en-US"/>
              <a:pPr>
                <a:defRPr/>
              </a:pPr>
              <a:t>9</a:t>
            </a:fld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508" y="4612348"/>
            <a:ext cx="3656693" cy="167414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smtClean="0"/>
              <a:t>Plants need talking too</a:t>
            </a:r>
            <a:br>
              <a:rPr lang="en-CA" altLang="en-US" smtClean="0"/>
            </a:br>
            <a:r>
              <a:rPr lang="en-CA" altLang="en-US" sz="2800" i="1" smtClean="0"/>
              <a:t>- Use the phone NOT email!</a:t>
            </a:r>
            <a:endParaRPr lang="fr-CA" altLang="en-US" sz="2800" i="1" smtClean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fr-CA" altLang="en-US" dirty="0" smtClean="0"/>
              <a:t>Email;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en-US" altLang="en-US" dirty="0" smtClean="0"/>
              <a:t>Great to pass information (agenda, roster </a:t>
            </a:r>
            <a:r>
              <a:rPr lang="en-US" altLang="en-US" dirty="0" err="1" smtClean="0"/>
              <a:t>etc</a:t>
            </a:r>
            <a:r>
              <a:rPr lang="en-US" altLang="en-US" dirty="0" smtClean="0"/>
              <a:t>)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en-US" altLang="en-US" dirty="0" smtClean="0"/>
              <a:t>Email is one way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en-US" altLang="en-US" dirty="0" smtClean="0"/>
              <a:t>Externally poor to “read” people!</a:t>
            </a:r>
            <a:br>
              <a:rPr lang="en-US" altLang="en-US" dirty="0" smtClean="0"/>
            </a:br>
            <a:endParaRPr lang="en-US" altLang="en-US" dirty="0" smtClean="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altLang="en-US" dirty="0" smtClean="0"/>
              <a:t>Phone;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en-US" altLang="en-US" dirty="0" smtClean="0"/>
              <a:t>Phone is a two way conversation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en-US" altLang="en-US" dirty="0" smtClean="0"/>
              <a:t>Human contact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en-US" altLang="en-US" dirty="0" smtClean="0"/>
              <a:t>Allows to share…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138" y="6569075"/>
            <a:ext cx="587375" cy="214313"/>
          </a:xfrm>
        </p:spPr>
        <p:txBody>
          <a:bodyPr/>
          <a:lstStyle/>
          <a:p>
            <a:pPr>
              <a:defRPr/>
            </a:pPr>
            <a:fld id="{20868757-70B9-47F1-BE5A-497949CE8916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Picture 2" descr="C:\Users\auffret.sca\AppData\Local\Microsoft\Windows\Temporary Internet Files\Content.IE5\JNGNB92Z\talking_to_plants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148" y="4108903"/>
            <a:ext cx="22002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smtClean="0"/>
              <a:t>Watering and feeding</a:t>
            </a:r>
            <a:br>
              <a:rPr lang="en-CA" altLang="en-US" smtClean="0"/>
            </a:br>
            <a:r>
              <a:rPr lang="en-CA" altLang="en-US" sz="3200" i="1" smtClean="0"/>
              <a:t> - Post-Toasties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CA" altLang="en-US" dirty="0" smtClean="0"/>
              <a:t>Post-Toasties the all so important after the meeting </a:t>
            </a:r>
            <a:r>
              <a:rPr lang="en-CA" altLang="en-US" dirty="0" err="1" smtClean="0"/>
              <a:t>meeting</a:t>
            </a:r>
            <a:endParaRPr lang="en-CA" altLang="en-US" dirty="0" smtClean="0"/>
          </a:p>
          <a:p>
            <a:pPr marL="533400" indent="-533400" eaLnBrk="1" hangingPunct="1">
              <a:buFont typeface="Wingdings" pitchFamily="2" charset="2"/>
              <a:buNone/>
            </a:pPr>
            <a:endParaRPr lang="en-CA" altLang="en-US" dirty="0" smtClean="0"/>
          </a:p>
          <a:p>
            <a:pPr marL="533400" indent="-533400" eaLnBrk="1" hangingPunct="1"/>
            <a:r>
              <a:rPr lang="en-CA" altLang="en-US" dirty="0" smtClean="0"/>
              <a:t>Opportunity to:</a:t>
            </a:r>
          </a:p>
          <a:p>
            <a:pPr marL="914400" lvl="1" indent="-457200" eaLnBrk="1" hangingPunct="1"/>
            <a:r>
              <a:rPr lang="en-CA" altLang="en-US" dirty="0" smtClean="0"/>
              <a:t>Socialize</a:t>
            </a:r>
          </a:p>
          <a:p>
            <a:pPr marL="914400" lvl="1" indent="-457200" eaLnBrk="1" hangingPunct="1"/>
            <a:r>
              <a:rPr lang="en-CA" altLang="en-US" dirty="0" smtClean="0"/>
              <a:t>Go in-depth on a subject covered at the club</a:t>
            </a:r>
          </a:p>
          <a:p>
            <a:pPr marL="914400" lvl="1" indent="-457200" eaLnBrk="1" hangingPunct="1"/>
            <a:r>
              <a:rPr lang="en-CA" altLang="en-US" dirty="0" smtClean="0"/>
              <a:t>Mentor</a:t>
            </a:r>
          </a:p>
          <a:p>
            <a:pPr marL="914400" lvl="1" indent="-457200" eaLnBrk="1" hangingPunct="1"/>
            <a:r>
              <a:rPr lang="en-CA" altLang="en-US" dirty="0" smtClean="0"/>
              <a:t>Build the relationships….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DAC8C6-F4DF-401B-924F-AA336AA6AB83}" type="slidenum">
              <a:rPr lang="en-US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28" y="4799791"/>
            <a:ext cx="1640115" cy="1457881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Pruning </a:t>
            </a:r>
            <a:br>
              <a:rPr lang="en-CA" altLang="en-US" dirty="0" smtClean="0"/>
            </a:br>
            <a:r>
              <a:rPr lang="en-CA" altLang="en-US" sz="3200" dirty="0" smtClean="0"/>
              <a:t>- o</a:t>
            </a:r>
            <a:r>
              <a:rPr lang="en-CA" altLang="en-US" sz="3200" i="1" dirty="0" smtClean="0"/>
              <a:t>r, Leadership, when to let go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CA" altLang="en-US" dirty="0" smtClean="0"/>
              <a:t>Leading is also learning to let go</a:t>
            </a:r>
          </a:p>
          <a:p>
            <a:pPr marL="533400" indent="-533400" eaLnBrk="1" hangingPunct="1"/>
            <a:endParaRPr lang="en-CA" altLang="en-US" dirty="0" smtClean="0"/>
          </a:p>
          <a:p>
            <a:pPr marL="533400" indent="-533400" eaLnBrk="1" hangingPunct="1"/>
            <a:r>
              <a:rPr lang="en-CA" altLang="en-US" dirty="0" smtClean="0"/>
              <a:t>Opportunity to:</a:t>
            </a:r>
          </a:p>
          <a:p>
            <a:pPr marL="914400" lvl="1" indent="-457200" eaLnBrk="1" hangingPunct="1"/>
            <a:r>
              <a:rPr lang="en-CA" altLang="en-US" dirty="0" smtClean="0"/>
              <a:t>Mentor/Coach</a:t>
            </a:r>
          </a:p>
          <a:p>
            <a:pPr marL="914400" lvl="1" indent="-457200" eaLnBrk="1" hangingPunct="1"/>
            <a:r>
              <a:rPr lang="en-CA" altLang="en-US" dirty="0" smtClean="0"/>
              <a:t>Learn new skills and/or</a:t>
            </a:r>
          </a:p>
          <a:p>
            <a:pPr marL="914400" lvl="1" indent="-457200" eaLnBrk="1" hangingPunct="1"/>
            <a:r>
              <a:rPr lang="en-CA" altLang="en-US" dirty="0" smtClean="0"/>
              <a:t>Move on….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994199-5F18-4574-BEB6-242870630DB2}" type="slidenum">
              <a:rPr lang="en-US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31434" y="3468914"/>
            <a:ext cx="2027030" cy="288108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 smtClean="0"/>
              <a:t>What’s next?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4000" dirty="0" smtClean="0"/>
              <a:t>Implement your solutions</a:t>
            </a:r>
          </a:p>
          <a:p>
            <a:r>
              <a:rPr lang="en-US" altLang="en-US" sz="4000" dirty="0" smtClean="0"/>
              <a:t>Measure effectiveness (if possible)</a:t>
            </a:r>
          </a:p>
          <a:p>
            <a:r>
              <a:rPr lang="en-US" altLang="en-US" sz="4000" dirty="0" smtClean="0"/>
              <a:t>Share Lessons </a:t>
            </a:r>
            <a:r>
              <a:rPr lang="en-US" altLang="en-US" sz="4000" dirty="0" smtClean="0"/>
              <a:t>Learned</a:t>
            </a:r>
            <a:endParaRPr lang="en-US" altLang="en-US" sz="400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138" y="6569075"/>
            <a:ext cx="587375" cy="214313"/>
          </a:xfrm>
        </p:spPr>
        <p:txBody>
          <a:bodyPr/>
          <a:lstStyle/>
          <a:p>
            <a:pPr>
              <a:defRPr/>
            </a:pPr>
            <a:fld id="{20868757-70B9-47F1-BE5A-497949CE8916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6516" y="4134046"/>
            <a:ext cx="4470398" cy="228372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smtClean="0"/>
              <a:t>and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That’s it</a:t>
            </a:r>
          </a:p>
          <a:p>
            <a:pPr eaLnBrk="1" hangingPunct="1"/>
            <a:endParaRPr lang="en-CA" altLang="en-US" dirty="0" smtClean="0"/>
          </a:p>
          <a:p>
            <a:pPr eaLnBrk="1" hangingPunct="1"/>
            <a:r>
              <a:rPr lang="en-CA" altLang="en-US" dirty="0" smtClean="0"/>
              <a:t>Here is your chance to ask us what you never dared ask!</a:t>
            </a:r>
            <a:br>
              <a:rPr lang="en-CA" altLang="en-US" dirty="0" smtClean="0"/>
            </a:br>
            <a:r>
              <a:rPr lang="en-CA" altLang="en-US" sz="2400" dirty="0" smtClean="0"/>
              <a:t>(Toastmaster  questions only please)</a:t>
            </a:r>
          </a:p>
          <a:p>
            <a:pPr eaLnBrk="1" hangingPunct="1"/>
            <a:endParaRPr lang="en-CA" altLang="en-US" sz="2400" dirty="0"/>
          </a:p>
          <a:p>
            <a:pPr eaLnBrk="1" hangingPunct="1"/>
            <a:r>
              <a:rPr lang="en-CA" altLang="en-US" sz="2400" dirty="0" smtClean="0"/>
              <a:t>To reach Sylvain Auffret for </a:t>
            </a:r>
            <a:br>
              <a:rPr lang="en-CA" altLang="en-US" sz="2400" dirty="0" smtClean="0"/>
            </a:br>
            <a:r>
              <a:rPr lang="en-CA" altLang="en-US" sz="2400" dirty="0" smtClean="0"/>
              <a:t>comments or suggestions,</a:t>
            </a:r>
          </a:p>
          <a:p>
            <a:pPr marL="914400" lvl="2" indent="0" eaLnBrk="1" hangingPunct="1">
              <a:buNone/>
            </a:pPr>
            <a:r>
              <a:rPr lang="en-CA" altLang="en-US" sz="1800" dirty="0"/>
              <a:t>	</a:t>
            </a:r>
            <a:r>
              <a:rPr lang="en-CA" altLang="en-US" sz="1800" dirty="0" smtClean="0">
                <a:hlinkClick r:id="rId4"/>
              </a:rPr>
              <a:t>Sylvain@ChezSylvain.com</a:t>
            </a:r>
            <a:r>
              <a:rPr lang="en-CA" altLang="en-US" sz="1800" dirty="0" smtClean="0"/>
              <a:t> </a:t>
            </a:r>
          </a:p>
          <a:p>
            <a:pPr lvl="1" eaLnBrk="1" hangingPunct="1"/>
            <a:endParaRPr lang="en-CA" altLang="en-US" sz="2000" dirty="0" smtClean="0"/>
          </a:p>
          <a:p>
            <a:pPr eaLnBrk="1" hangingPunct="1"/>
            <a:endParaRPr lang="en-CA" altLang="en-US" sz="2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12695C-368B-484A-BA95-F9C426A0454F}" type="slidenum">
              <a:rPr lang="en-US"/>
              <a:pPr>
                <a:defRPr/>
              </a:pPr>
              <a:t>14</a:t>
            </a:fld>
            <a:endParaRPr lang="en-US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36" y="4921355"/>
            <a:ext cx="2257464" cy="151119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 smtClean="0"/>
              <a:t>End of Presentation</a:t>
            </a:r>
            <a:endParaRPr lang="en-CA" altLang="en-US" sz="3800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US" altLang="en-US" dirty="0" smtClean="0"/>
              <a:t>Go out there and have </a:t>
            </a:r>
            <a:r>
              <a:rPr lang="en-US" altLang="en-US" b="1" u="sng" dirty="0" smtClean="0"/>
              <a:t>FUN</a:t>
            </a:r>
            <a:r>
              <a:rPr lang="en-US" altLang="en-US" dirty="0" smtClean="0"/>
              <a:t> building relationships with you membership!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8DCA07-BC1C-484C-AA13-AA50AA403B55}" type="slidenum">
              <a:rPr lang="en-US"/>
              <a:pPr>
                <a:defRPr/>
              </a:pPr>
              <a:t>15</a:t>
            </a:fld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885" y="2983893"/>
            <a:ext cx="4891316" cy="3260877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apsule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Designs\Capsules.pot</Template>
  <TotalTime>1369</TotalTime>
  <Words>371</Words>
  <Application>Microsoft Office PowerPoint</Application>
  <PresentationFormat>On-screen Show (4:3)</PresentationFormat>
  <Paragraphs>111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Times New Roman</vt:lpstr>
      <vt:lpstr>Wingdings</vt:lpstr>
      <vt:lpstr>Capsules</vt:lpstr>
      <vt:lpstr>Membership is a lot like Gardening</vt:lpstr>
      <vt:lpstr>At the District &amp; Club level </vt:lpstr>
      <vt:lpstr>Why do members leave? </vt:lpstr>
      <vt:lpstr>Why do members stay?</vt:lpstr>
      <vt:lpstr>Why do members stay? cont….</vt:lpstr>
      <vt:lpstr>Why do members stay? cont….</vt:lpstr>
      <vt:lpstr>The right soil for the right seed - Matching guests to the correct member</vt:lpstr>
      <vt:lpstr>How to “interview” a guest</vt:lpstr>
      <vt:lpstr>The right soil for the right seed - Matching members and to the correct mentor</vt:lpstr>
      <vt:lpstr>Plants need talking too - Use the phone NOT email!</vt:lpstr>
      <vt:lpstr>Watering and feeding  - Post-Toasties</vt:lpstr>
      <vt:lpstr>Pruning  - or, Leadership, when to let go</vt:lpstr>
      <vt:lpstr>What’s next?</vt:lpstr>
      <vt:lpstr>and</vt:lpstr>
      <vt:lpstr>End of Presentation</vt:lpstr>
    </vt:vector>
  </TitlesOfParts>
  <Company>Home Use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dc:creator>S Auffret</dc:creator>
  <cp:lastModifiedBy>Sylvain Auffret</cp:lastModifiedBy>
  <cp:revision>56</cp:revision>
  <cp:lastPrinted>1601-01-01T00:00:00Z</cp:lastPrinted>
  <dcterms:created xsi:type="dcterms:W3CDTF">2002-01-31T20:31:42Z</dcterms:created>
  <dcterms:modified xsi:type="dcterms:W3CDTF">2019-06-13T19:03:06Z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0008001203000000000001024120</vt:lpwstr>
  </property>
</Properties>
</file>