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7"/>
  </p:notesMasterIdLst>
  <p:handoutMasterIdLst>
    <p:handoutMasterId r:id="rId18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954838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19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50021"/>
    <a:srgbClr val="FFFFFF"/>
    <a:srgbClr val="339933"/>
    <a:srgbClr val="660066"/>
    <a:srgbClr val="006666"/>
    <a:srgbClr val="009999"/>
    <a:srgbClr val="3972AB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 autoAdjust="0"/>
  </p:normalViewPr>
  <p:slideViewPr>
    <p:cSldViewPr snapToGrid="0"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-2010" y="-102"/>
      </p:cViewPr>
      <p:guideLst>
        <p:guide orient="horz" pos="2933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942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t" anchorCtr="0" compatLnSpc="1">
            <a:prstTxWarp prst="textNoShape">
              <a:avLst/>
            </a:prstTxWarp>
          </a:bodyPr>
          <a:lstStyle>
            <a:lvl1pPr defTabSz="927100" eaLnBrk="0" hangingPunct="0"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8113" y="0"/>
            <a:ext cx="301942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t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9363"/>
            <a:ext cx="3019425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b" anchorCtr="0" compatLnSpc="1">
            <a:prstTxWarp prst="textNoShape">
              <a:avLst/>
            </a:prstTxWarp>
          </a:bodyPr>
          <a:lstStyle>
            <a:lvl1pPr defTabSz="927100" eaLnBrk="0" hangingPunct="0"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8113" y="8869363"/>
            <a:ext cx="3019425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kumimoji="0" sz="1200"/>
            </a:lvl1pPr>
          </a:lstStyle>
          <a:p>
            <a:pPr>
              <a:defRPr/>
            </a:pPr>
            <a:fld id="{86C0B931-7A35-45E3-BD85-CA459DED6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879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942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t" anchorCtr="0" compatLnSpc="1">
            <a:prstTxWarp prst="textNoShape">
              <a:avLst/>
            </a:prstTxWarp>
          </a:bodyPr>
          <a:lstStyle>
            <a:lvl1pPr defTabSz="927100" eaLnBrk="0" hangingPunct="0"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948113" y="0"/>
            <a:ext cx="301942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t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9988" y="695325"/>
            <a:ext cx="4629150" cy="3471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5" y="4395788"/>
            <a:ext cx="5108575" cy="42433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9363"/>
            <a:ext cx="3019425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b" anchorCtr="0" compatLnSpc="1">
            <a:prstTxWarp prst="textNoShape">
              <a:avLst/>
            </a:prstTxWarp>
          </a:bodyPr>
          <a:lstStyle>
            <a:lvl1pPr defTabSz="927100" eaLnBrk="0" hangingPunct="0"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8113" y="8869363"/>
            <a:ext cx="3019425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2688" tIns="46344" rIns="92688" bIns="46344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kumimoji="0" sz="1200"/>
            </a:lvl1pPr>
          </a:lstStyle>
          <a:p>
            <a:pPr>
              <a:defRPr/>
            </a:pPr>
            <a:fld id="{FC6ED6F3-E36B-4243-A518-C188092683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5228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84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56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fr-CA" altLang="en-US" sz="2000" smtClean="0">
                <a:latin typeface="Arial" charset="0"/>
              </a:rPr>
              <a:t>Conserver nos membres, c'est comme jardiner !</a:t>
            </a:r>
            <a:endParaRPr kumimoji="0" lang="en-US" altLang="en-US" sz="2000" smtClean="0">
              <a:latin typeface="Arial" charset="0"/>
            </a:endParaRPr>
          </a:p>
        </p:txBody>
      </p:sp>
      <p:sp>
        <p:nvSpPr>
          <p:cNvPr id="22531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D147877C-ECF7-4B2C-9347-E184CB7FD6CD}" type="slidenum">
              <a:rPr kumimoji="0" lang="en-US" altLang="en-US" smtClean="0"/>
              <a:pPr>
                <a:spcBef>
                  <a:spcPct val="0"/>
                </a:spcBef>
              </a:pPr>
              <a:t>1</a:t>
            </a:fld>
            <a:endParaRPr kumimoji="0" lang="en-US" altLang="en-US" smtClean="0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  <p:extLst>
      <p:ext uri="{BB962C8B-B14F-4D97-AF65-F5344CB8AC3E}">
        <p14:creationId xmlns:p14="http://schemas.microsoft.com/office/powerpoint/2010/main" val="3482414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fr-CA" altLang="en-US" sz="2000" smtClean="0">
                <a:latin typeface="Arial" charset="0"/>
              </a:rPr>
              <a:t>Conserver nos membres, c'est comme jardiner !</a:t>
            </a:r>
            <a:endParaRPr kumimoji="0" lang="en-US" altLang="en-US" sz="2000" smtClean="0">
              <a:latin typeface="Arial" charset="0"/>
            </a:endParaRPr>
          </a:p>
        </p:txBody>
      </p:sp>
      <p:sp>
        <p:nvSpPr>
          <p:cNvPr id="2355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8BA09728-496D-44EE-AB5D-B7D6FAE2109C}" type="slidenum">
              <a:rPr kumimoji="0" lang="en-US" altLang="en-US" smtClean="0"/>
              <a:pPr>
                <a:spcBef>
                  <a:spcPct val="0"/>
                </a:spcBef>
              </a:pPr>
              <a:t>2</a:t>
            </a:fld>
            <a:endParaRPr kumimoji="0" lang="en-US" altLang="en-US" smtClean="0"/>
          </a:p>
        </p:txBody>
      </p:sp>
      <p:sp>
        <p:nvSpPr>
          <p:cNvPr id="235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84896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26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fr-CA" altLang="en-US" sz="2000" smtClean="0">
                <a:latin typeface="Arial" charset="0"/>
              </a:rPr>
              <a:t>Conserver nos membres, c'est comme jardiner !</a:t>
            </a:r>
            <a:endParaRPr kumimoji="0" lang="en-US" altLang="en-US" sz="2000" smtClean="0">
              <a:latin typeface="Arial" charset="0"/>
            </a:endParaRPr>
          </a:p>
        </p:txBody>
      </p:sp>
      <p:sp>
        <p:nvSpPr>
          <p:cNvPr id="2457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C423CD5C-DCC3-45F5-A8E7-405EBA7C030E}" type="slidenum">
              <a:rPr kumimoji="0" lang="en-US" altLang="en-US" smtClean="0"/>
              <a:pPr>
                <a:spcBef>
                  <a:spcPct val="0"/>
                </a:spcBef>
              </a:pPr>
              <a:t>3</a:t>
            </a:fld>
            <a:endParaRPr kumimoji="0" lang="en-US" altLang="en-US" smtClean="0"/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98789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fr-CA" altLang="en-US" sz="2000" smtClean="0">
                <a:latin typeface="Arial" charset="0"/>
              </a:rPr>
              <a:t>Conserver nos membres, c'est comme jardiner !</a:t>
            </a:r>
            <a:endParaRPr kumimoji="0" lang="en-US" altLang="en-US" sz="2000" smtClean="0">
              <a:latin typeface="Arial" charset="0"/>
            </a:endParaRPr>
          </a:p>
        </p:txBody>
      </p:sp>
      <p:sp>
        <p:nvSpPr>
          <p:cNvPr id="25603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BDA72D59-A283-48AD-AD87-72C43F86DEB2}" type="slidenum">
              <a:rPr kumimoji="0" lang="en-US" altLang="en-US" smtClean="0"/>
              <a:pPr>
                <a:spcBef>
                  <a:spcPct val="0"/>
                </a:spcBef>
              </a:pPr>
              <a:t>4</a:t>
            </a:fld>
            <a:endParaRPr kumimoji="0" lang="en-US" altLang="en-US" smtClean="0"/>
          </a:p>
        </p:txBody>
      </p:sp>
      <p:sp>
        <p:nvSpPr>
          <p:cNvPr id="25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4244131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fr-CA" altLang="en-US" sz="2000" smtClean="0">
                <a:latin typeface="Arial" charset="0"/>
              </a:rPr>
              <a:t>Conserver nos membres, c'est comme jardiner !</a:t>
            </a:r>
            <a:endParaRPr kumimoji="0" lang="en-US" altLang="en-US" sz="2000" smtClean="0">
              <a:latin typeface="Arial" charset="0"/>
            </a:endParaRPr>
          </a:p>
        </p:txBody>
      </p:sp>
      <p:sp>
        <p:nvSpPr>
          <p:cNvPr id="26627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56FC5A40-3015-48DD-B62A-5624B74AAEEC}" type="slidenum">
              <a:rPr kumimoji="0" lang="en-US" altLang="en-US" smtClean="0"/>
              <a:pPr>
                <a:spcBef>
                  <a:spcPct val="0"/>
                </a:spcBef>
              </a:pPr>
              <a:t>5</a:t>
            </a:fld>
            <a:endParaRPr kumimoji="0" lang="en-US" altLang="en-US" smtClean="0"/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544709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fr-CA" altLang="en-US" sz="2000" smtClean="0">
                <a:latin typeface="Arial" charset="0"/>
              </a:rPr>
              <a:t>Conserver nos membres, c'est comme jardiner !</a:t>
            </a:r>
            <a:endParaRPr kumimoji="0" lang="en-US" altLang="en-US" sz="2000" smtClean="0">
              <a:latin typeface="Arial" charset="0"/>
            </a:endParaRPr>
          </a:p>
        </p:txBody>
      </p:sp>
      <p:sp>
        <p:nvSpPr>
          <p:cNvPr id="27651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334D7F18-6A4B-47C4-8DC8-A93E92D0F94B}" type="slidenum">
              <a:rPr kumimoji="0" lang="en-US" altLang="en-US" smtClean="0"/>
              <a:pPr>
                <a:spcBef>
                  <a:spcPct val="0"/>
                </a:spcBef>
              </a:pPr>
              <a:t>6</a:t>
            </a:fld>
            <a:endParaRPr kumimoji="0" lang="en-US" altLang="en-US" smtClean="0"/>
          </a:p>
        </p:txBody>
      </p:sp>
      <p:sp>
        <p:nvSpPr>
          <p:cNvPr id="276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533795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fr-CA" altLang="en-US" sz="2000" smtClean="0">
                <a:latin typeface="Arial" charset="0"/>
              </a:rPr>
              <a:t>Conserver nos membres, c'est comme jardiner !</a:t>
            </a:r>
            <a:endParaRPr kumimoji="0" lang="en-US" altLang="en-US" sz="2000" smtClean="0">
              <a:latin typeface="Arial" charset="0"/>
            </a:endParaRPr>
          </a:p>
        </p:txBody>
      </p:sp>
      <p:sp>
        <p:nvSpPr>
          <p:cNvPr id="2867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7E5F8865-4864-45ED-A083-81186079AA8D}" type="slidenum">
              <a:rPr kumimoji="0" lang="en-US" altLang="en-US" smtClean="0"/>
              <a:pPr>
                <a:spcBef>
                  <a:spcPct val="0"/>
                </a:spcBef>
              </a:pPr>
              <a:t>7</a:t>
            </a:fld>
            <a:endParaRPr kumimoji="0" lang="en-US" altLang="en-US" smtClean="0"/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222774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fr-CA" altLang="en-US" sz="2000" smtClean="0">
                <a:latin typeface="Arial" charset="0"/>
              </a:rPr>
              <a:t>Conserver nos membres, c'est comme jardiner !</a:t>
            </a:r>
            <a:endParaRPr kumimoji="0" lang="en-US" altLang="en-US" sz="2000" smtClean="0">
              <a:latin typeface="Arial" charset="0"/>
            </a:endParaRPr>
          </a:p>
        </p:txBody>
      </p:sp>
      <p:sp>
        <p:nvSpPr>
          <p:cNvPr id="2969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C0C54EEC-6180-4B2E-88A8-4B70E6162FE9}" type="slidenum">
              <a:rPr kumimoji="0" lang="en-US" altLang="en-US" smtClean="0"/>
              <a:pPr>
                <a:spcBef>
                  <a:spcPct val="0"/>
                </a:spcBef>
              </a:pPr>
              <a:t>8</a:t>
            </a:fld>
            <a:endParaRPr kumimoji="0" lang="en-US" altLang="en-US" smtClean="0"/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845306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fr-CA" altLang="en-US" sz="2000" smtClean="0">
                <a:latin typeface="Arial" charset="0"/>
              </a:rPr>
              <a:t>Conserver nos membres, c'est comme jardiner !</a:t>
            </a:r>
            <a:endParaRPr kumimoji="0" lang="en-US" altLang="en-US" sz="2000" smtClean="0">
              <a:latin typeface="Arial" charset="0"/>
            </a:endParaRPr>
          </a:p>
        </p:txBody>
      </p:sp>
      <p:sp>
        <p:nvSpPr>
          <p:cNvPr id="30723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58A0C44A-81D6-4589-AAE7-D816C7A54908}" type="slidenum">
              <a:rPr kumimoji="0" lang="en-US" altLang="en-US" smtClean="0"/>
              <a:pPr>
                <a:spcBef>
                  <a:spcPct val="0"/>
                </a:spcBef>
              </a:pPr>
              <a:t>9</a:t>
            </a:fld>
            <a:endParaRPr kumimoji="0" lang="en-US" altLang="en-US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8075691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fr-CA" altLang="en-US" sz="2000" smtClean="0">
                <a:latin typeface="Arial" charset="0"/>
              </a:rPr>
              <a:t>Conserver nos membres, c'est comme jardiner !</a:t>
            </a:r>
            <a:endParaRPr kumimoji="0" lang="en-US" altLang="en-US" sz="2000" smtClean="0">
              <a:latin typeface="Arial" charset="0"/>
            </a:endParaRPr>
          </a:p>
        </p:txBody>
      </p:sp>
      <p:sp>
        <p:nvSpPr>
          <p:cNvPr id="31747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6A357C25-09BC-4192-A74E-352009831428}" type="slidenum">
              <a:rPr kumimoji="0" lang="en-US" altLang="en-US" smtClean="0"/>
              <a:pPr>
                <a:spcBef>
                  <a:spcPct val="0"/>
                </a:spcBef>
              </a:pPr>
              <a:t>10</a:t>
            </a:fld>
            <a:endParaRPr kumimoji="0" lang="en-US" altLang="en-US" smtClean="0"/>
          </a:p>
        </p:txBody>
      </p:sp>
      <p:sp>
        <p:nvSpPr>
          <p:cNvPr id="31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5446201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fr-CA" altLang="en-US" sz="2000" smtClean="0">
                <a:latin typeface="Arial" charset="0"/>
              </a:rPr>
              <a:t>Conserver nos membres, c'est comme jardiner !</a:t>
            </a:r>
            <a:endParaRPr kumimoji="0" lang="en-US" altLang="en-US" sz="2000" smtClean="0">
              <a:latin typeface="Arial" charset="0"/>
            </a:endParaRPr>
          </a:p>
        </p:txBody>
      </p:sp>
      <p:sp>
        <p:nvSpPr>
          <p:cNvPr id="32771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8EF5B3DD-7CD9-4A73-B72F-AC7B4BD20025}" type="slidenum">
              <a:rPr kumimoji="0" lang="en-US" altLang="en-US" smtClean="0"/>
              <a:pPr>
                <a:spcBef>
                  <a:spcPct val="0"/>
                </a:spcBef>
              </a:pPr>
              <a:t>11</a:t>
            </a:fld>
            <a:endParaRPr kumimoji="0" lang="en-US" altLang="en-US" smtClean="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2913589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9425C321-6030-47B4-9B8F-CEA1887EA102}" type="slidenum">
              <a:rPr kumimoji="0" lang="en-US" altLang="en-US" smtClean="0"/>
              <a:pPr>
                <a:spcBef>
                  <a:spcPct val="0"/>
                </a:spcBef>
              </a:pPr>
              <a:t>12</a:t>
            </a:fld>
            <a:endParaRPr kumimoji="0" lang="en-US" alt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7987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26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fr-CA" altLang="en-US" sz="2000" smtClean="0">
                <a:latin typeface="Arial" charset="0"/>
              </a:rPr>
              <a:t>Conserver nos membres, c'est comme jardiner !</a:t>
            </a:r>
            <a:endParaRPr kumimoji="0" lang="en-US" altLang="en-US" sz="2000" smtClean="0">
              <a:latin typeface="Arial" charset="0"/>
            </a:endParaRPr>
          </a:p>
        </p:txBody>
      </p:sp>
      <p:sp>
        <p:nvSpPr>
          <p:cNvPr id="3481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A9BB6B94-FF8E-4CD1-9276-07A6999BF339}" type="slidenum">
              <a:rPr kumimoji="0" lang="en-US" altLang="en-US" smtClean="0"/>
              <a:pPr>
                <a:spcBef>
                  <a:spcPct val="0"/>
                </a:spcBef>
              </a:pPr>
              <a:t>14</a:t>
            </a:fld>
            <a:endParaRPr kumimoji="0" lang="en-US" altLang="en-US" smtClean="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9197375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26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fr-CA" altLang="en-US" sz="2000" smtClean="0">
                <a:latin typeface="Arial" charset="0"/>
              </a:rPr>
              <a:t>Conserver nos membres, c'est comme jardiner !</a:t>
            </a:r>
            <a:endParaRPr kumimoji="0" lang="en-US" altLang="en-US" sz="2000" smtClean="0">
              <a:latin typeface="Arial" charset="0"/>
            </a:endParaRPr>
          </a:p>
        </p:txBody>
      </p:sp>
      <p:sp>
        <p:nvSpPr>
          <p:cNvPr id="35843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CC721769-9745-458C-A288-13F1D8DA7BFA}" type="slidenum">
              <a:rPr kumimoji="0" lang="en-US" altLang="en-US" smtClean="0"/>
              <a:pPr>
                <a:spcBef>
                  <a:spcPct val="0"/>
                </a:spcBef>
              </a:pPr>
              <a:t>15</a:t>
            </a:fld>
            <a:endParaRPr kumimoji="0" lang="en-US" altLang="en-US" smtClean="0"/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126347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15" b="7861"/>
          <a:stretch>
            <a:fillRect/>
          </a:stretch>
        </p:blipFill>
        <p:spPr bwMode="auto">
          <a:xfrm>
            <a:off x="0" y="1685925"/>
            <a:ext cx="9144000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92"/>
          <a:stretch>
            <a:fillRect/>
          </a:stretch>
        </p:blipFill>
        <p:spPr bwMode="auto">
          <a:xfrm>
            <a:off x="0" y="6438900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03"/>
          <a:stretch>
            <a:fillRect/>
          </a:stretch>
        </p:blipFill>
        <p:spPr bwMode="auto">
          <a:xfrm>
            <a:off x="0" y="0"/>
            <a:ext cx="91440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14400" y="1968500"/>
            <a:ext cx="7282927" cy="4327525"/>
          </a:xfrm>
        </p:spPr>
        <p:txBody>
          <a:bodyPr/>
          <a:lstStyle>
            <a:lvl1pPr marL="0" indent="0">
              <a:buNone/>
              <a:defRPr sz="3600" b="1">
                <a:solidFill>
                  <a:srgbClr val="C00000"/>
                </a:solidFill>
              </a:defRPr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2667000" y="6646863"/>
            <a:ext cx="1905000" cy="188912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9525" y="6403975"/>
            <a:ext cx="587375" cy="488950"/>
          </a:xfrm>
        </p:spPr>
        <p:txBody>
          <a:bodyPr anchorCtr="0"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4F375F4-DC80-4537-AB21-7BEA968850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37913"/>
      </p:ext>
    </p:extLst>
  </p:cSld>
  <p:clrMapOvr>
    <a:masterClrMapping/>
  </p:clrMapOvr>
  <p:transition spd="med">
    <p:cover dir="lu"/>
    <p:sndAc>
      <p:stSnd>
        <p:snd r:embed="rId1" name="LASER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 bwMode="auto">
          <a:xfrm>
            <a:off x="96838" y="6613525"/>
            <a:ext cx="5873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1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0" sz="2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D2CC8F3C-47CF-4C8C-BDA7-683DB23CF00F}" type="slidenum">
              <a:rPr lang="en-US" altLang="en-US" sz="1000" smtClean="0">
                <a:solidFill>
                  <a:schemeClr val="bg1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‹#›</a:t>
            </a:fld>
            <a:endParaRPr lang="en-US" altLang="en-US" sz="1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A5002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7843746"/>
      </p:ext>
    </p:extLst>
  </p:cSld>
  <p:clrMapOvr>
    <a:masterClrMapping/>
  </p:clrMapOvr>
  <p:transition spd="med">
    <p:cover dir="lu"/>
    <p:sndAc>
      <p:stSnd>
        <p:snd r:embed="rId1" name="LASER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467100" y="6556375"/>
            <a:ext cx="235267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bsutton1@magma.ca Sylvain@ChezSylvain.com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5BC30-D9FE-4EFB-AC20-2AFCAEE3C5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73385"/>
      </p:ext>
    </p:extLst>
  </p:cSld>
  <p:clrMapOvr>
    <a:masterClrMapping/>
  </p:clrMapOvr>
  <p:transition spd="med">
    <p:cover dir="lu"/>
    <p:sndAc>
      <p:stSnd>
        <p:snd r:embed="rId1" name="LASER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467100" y="6556375"/>
            <a:ext cx="235267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bsutton1@magma.ca Sylvain@ChezSylvain.com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F9E9F-6EF7-471E-B068-F9B77B2D5B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24087"/>
      </p:ext>
    </p:extLst>
  </p:cSld>
  <p:clrMapOvr>
    <a:masterClrMapping/>
  </p:clrMapOvr>
  <p:transition spd="med">
    <p:cover dir="lu"/>
    <p:sndAc>
      <p:stSnd>
        <p:snd r:embed="rId1" name="LASER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3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86" b="56163"/>
          <a:stretch>
            <a:fillRect/>
          </a:stretch>
        </p:blipFill>
        <p:spPr bwMode="auto">
          <a:xfrm>
            <a:off x="0" y="512763"/>
            <a:ext cx="9128125" cy="634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03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95"/>
          <a:stretch>
            <a:fillRect/>
          </a:stretch>
        </p:blipFill>
        <p:spPr bwMode="auto">
          <a:xfrm>
            <a:off x="0" y="-6350"/>
            <a:ext cx="9145588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103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24"/>
          <a:stretch>
            <a:fillRect/>
          </a:stretch>
        </p:blipFill>
        <p:spPr bwMode="auto">
          <a:xfrm>
            <a:off x="0" y="6451600"/>
            <a:ext cx="91551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6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546100" y="804863"/>
            <a:ext cx="8064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Rectangle 7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546100" y="1968500"/>
            <a:ext cx="8077200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9466" name="Rectangle 10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84138" y="6572250"/>
            <a:ext cx="5873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  <a:spAutoFit/>
          </a:bodyPr>
          <a:lstStyle>
            <a:lvl1pPr>
              <a:defRPr kumimoji="0" sz="8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1CE7A063-1E06-48E5-82E5-B58714254D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2" name="Text Box 17"/>
          <p:cNvSpPr txBox="1">
            <a:spLocks noChangeArrowheads="1"/>
          </p:cNvSpPr>
          <p:nvPr userDrawn="1"/>
        </p:nvSpPr>
        <p:spPr bwMode="auto">
          <a:xfrm>
            <a:off x="290513" y="139700"/>
            <a:ext cx="7177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r>
              <a:rPr kumimoji="0" lang="fr-FR" altLang="en-US" b="1" smtClean="0">
                <a:solidFill>
                  <a:schemeClr val="bg1"/>
                </a:solidFill>
                <a:latin typeface="Arial" charset="0"/>
              </a:rPr>
              <a:t>Conserver nos membres, c'est comme jardiner !</a:t>
            </a:r>
            <a:endParaRPr kumimoji="0" lang="en-US" altLang="en-US" b="1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3" name="Rectangle 19"/>
          <p:cNvSpPr>
            <a:spLocks noChangeArrowheads="1"/>
          </p:cNvSpPr>
          <p:nvPr userDrawn="1"/>
        </p:nvSpPr>
        <p:spPr bwMode="auto">
          <a:xfrm>
            <a:off x="873125" y="6556375"/>
            <a:ext cx="20288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kumimoji="0" lang="en-US" altLang="en-US" sz="1000" smtClean="0">
                <a:solidFill>
                  <a:srgbClr val="FFFFFF"/>
                </a:solidFill>
                <a:latin typeface="Arial" charset="0"/>
              </a:rPr>
              <a:t>Sylvain Auffret DTM</a:t>
            </a:r>
          </a:p>
        </p:txBody>
      </p:sp>
      <p:sp>
        <p:nvSpPr>
          <p:cNvPr id="1034" name="Rectangle 19"/>
          <p:cNvSpPr>
            <a:spLocks noChangeArrowheads="1"/>
          </p:cNvSpPr>
          <p:nvPr userDrawn="1"/>
        </p:nvSpPr>
        <p:spPr bwMode="auto">
          <a:xfrm>
            <a:off x="3311525" y="6535738"/>
            <a:ext cx="20288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kumimoji="0" lang="en-US" altLang="en-US" sz="1000" smtClean="0">
                <a:solidFill>
                  <a:srgbClr val="FFFFFF"/>
                </a:solidFill>
                <a:latin typeface="Arial" charset="0"/>
              </a:rPr>
              <a:t>Sylvain@ChezSylvain.com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</p:sldLayoutIdLst>
  <p:transition spd="med">
    <p:cover dir="lu"/>
    <p:sndAc>
      <p:stSnd>
        <p:snd r:embed="rId6" name="LASER.WAV"/>
      </p:stSnd>
    </p:sndAc>
  </p:transition>
  <p:hf hd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000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00000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00000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00000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00000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5.jpeg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7.jpe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8.jp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hyperlink" Target="mailto:Sylvain@ChezSylvain.co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1"/>
          <p:cNvSpPr>
            <a:spLocks noGrp="1"/>
          </p:cNvSpPr>
          <p:nvPr>
            <p:ph idx="1"/>
          </p:nvPr>
        </p:nvSpPr>
        <p:spPr>
          <a:xfrm>
            <a:off x="914400" y="2611438"/>
            <a:ext cx="7283450" cy="2265362"/>
          </a:xfrm>
        </p:spPr>
        <p:txBody>
          <a:bodyPr/>
          <a:lstStyle/>
          <a:p>
            <a:pPr algn="ctr"/>
            <a:r>
              <a:rPr lang="fr-CA" altLang="en-US" smtClean="0"/>
              <a:t>Conserver nos membres, </a:t>
            </a:r>
          </a:p>
          <a:p>
            <a:pPr algn="ctr"/>
            <a:r>
              <a:rPr lang="fr-CA" altLang="en-US" smtClean="0"/>
              <a:t>c'est comme jardiner !</a:t>
            </a:r>
            <a:endParaRPr lang="en-CA" altLang="en-US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393" y="4151539"/>
            <a:ext cx="22479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altLang="en-US" smtClean="0"/>
              <a:t>Au niveau du club et du district </a:t>
            </a:r>
          </a:p>
        </p:txBody>
      </p:sp>
      <p:sp>
        <p:nvSpPr>
          <p:cNvPr id="7171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fr-CA" altLang="en-US" dirty="0" smtClean="0"/>
              <a:t>Toutes les interactions ont un résultat sur la décision des membres soit à quitter le club ou à y demeurer.</a:t>
            </a:r>
          </a:p>
          <a:p>
            <a:pPr marL="533400" indent="-533400" eaLnBrk="1" hangingPunct="1"/>
            <a:endParaRPr lang="en-CA" altLang="en-US" dirty="0"/>
          </a:p>
          <a:p>
            <a:pPr marL="533400" indent="-533400" eaLnBrk="1" hangingPunct="1"/>
            <a:endParaRPr lang="en-CA" altLang="en-US" dirty="0" smtClean="0"/>
          </a:p>
          <a:p>
            <a:pPr marL="533400" indent="-533400" eaLnBrk="1" hangingPunct="1"/>
            <a:endParaRPr lang="fr-CA" altLang="en-US" dirty="0" smtClean="0"/>
          </a:p>
          <a:p>
            <a:pPr marL="533400" indent="-533400" eaLnBrk="1" hangingPunct="1"/>
            <a:endParaRPr lang="fr-CA" altLang="en-US" dirty="0" smtClean="0"/>
          </a:p>
          <a:p>
            <a:pPr marL="533400" indent="-533400" eaLnBrk="1" hangingPunct="1"/>
            <a:r>
              <a:rPr lang="fr-CA" altLang="en-US" dirty="0" smtClean="0"/>
              <a:t>Toutes ces interactions ont aussi un effet sur la croissance ou le déclin du club.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08" t="8350" r="1941" b="10285"/>
          <a:stretch/>
        </p:blipFill>
        <p:spPr bwMode="auto">
          <a:xfrm>
            <a:off x="1034779" y="3327798"/>
            <a:ext cx="2120989" cy="1974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med">
    <p:cover dir="lu"/>
    <p:sndAc>
      <p:stSnd>
        <p:snd r:embed="rId4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altLang="en-US" smtClean="0"/>
              <a:t>Pourquoi les membres quittent?</a:t>
            </a:r>
            <a:r>
              <a:rPr lang="en-CA" altLang="en-US" smtClean="0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fr-CA" altLang="en-US" dirty="0" smtClean="0"/>
              <a:t>Cela fait partie du cycle de vie d’un club de perdre des membres</a:t>
            </a:r>
            <a:br>
              <a:rPr lang="fr-CA" altLang="en-US" dirty="0" smtClean="0"/>
            </a:br>
            <a:endParaRPr lang="fr-CA" altLang="en-US" dirty="0" smtClean="0"/>
          </a:p>
          <a:p>
            <a:pPr marL="533400" indent="-533400" eaLnBrk="1" hangingPunct="1"/>
            <a:r>
              <a:rPr lang="fr-CA" altLang="en-US" dirty="0" smtClean="0"/>
              <a:t>La majorité des membres quittent car ils ne se sentent pas :</a:t>
            </a:r>
          </a:p>
          <a:p>
            <a:pPr marL="914400" lvl="1" indent="-457200" eaLnBrk="1" hangingPunct="1"/>
            <a:r>
              <a:rPr lang="fr-CA" altLang="en-US" dirty="0" smtClean="0"/>
              <a:t>Utiles,</a:t>
            </a:r>
          </a:p>
          <a:p>
            <a:pPr marL="914400" lvl="1" indent="-457200" eaLnBrk="1" hangingPunct="1"/>
            <a:r>
              <a:rPr lang="fr-CA" altLang="en-US" dirty="0" smtClean="0"/>
              <a:t>Désirés, </a:t>
            </a:r>
          </a:p>
          <a:p>
            <a:pPr marL="914400" lvl="1" indent="-457200" eaLnBrk="1" hangingPunct="1"/>
            <a:r>
              <a:rPr lang="fr-CA" altLang="en-US" dirty="0" smtClean="0"/>
              <a:t>Appréciés…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8"/>
          <a:stretch/>
        </p:blipFill>
        <p:spPr bwMode="auto">
          <a:xfrm>
            <a:off x="5297714" y="3949676"/>
            <a:ext cx="3004458" cy="1970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med">
    <p:cover dir="lu"/>
    <p:sndAc>
      <p:stSnd>
        <p:snd r:embed="rId4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altLang="en-US" smtClean="0"/>
              <a:t>Pourquoi les membres restent</a:t>
            </a:r>
            <a:r>
              <a:rPr lang="en-CA" altLang="en-US" smtClean="0"/>
              <a:t>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fr-CA" altLang="en-US" dirty="0" smtClean="0"/>
              <a:t>“Les gens se joignent à nous pour surmonter leur peur de parler en public” </a:t>
            </a:r>
          </a:p>
          <a:p>
            <a:pPr marL="533400" indent="-533400" eaLnBrk="1" hangingPunct="1"/>
            <a:endParaRPr lang="fr-CA" altLang="en-US" dirty="0" smtClean="0"/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fr-CA" altLang="en-US" dirty="0" smtClean="0"/>
              <a:t>Ils demeurent car ils se font de </a:t>
            </a:r>
            <a:br>
              <a:rPr lang="fr-CA" altLang="en-US" dirty="0" smtClean="0"/>
            </a:br>
            <a:r>
              <a:rPr lang="fr-CA" altLang="en-US" u="sng" dirty="0" smtClean="0"/>
              <a:t>VÉRITABLES</a:t>
            </a:r>
            <a:r>
              <a:rPr lang="fr-CA" altLang="en-US" dirty="0" smtClean="0"/>
              <a:t> amis””</a:t>
            </a:r>
          </a:p>
          <a:p>
            <a:pPr marL="914400" lvl="1" indent="-457200" eaLnBrk="1" hangingPunct="1"/>
            <a:endParaRPr lang="fr-CA" altLang="en-US" sz="1600" i="1" dirty="0" smtClean="0"/>
          </a:p>
          <a:p>
            <a:pPr marL="914400" lvl="1" indent="-457200" eaLnBrk="1" hangingPunct="1"/>
            <a:r>
              <a:rPr lang="en-CA" altLang="en-US" sz="1600" i="1" dirty="0" smtClean="0"/>
              <a:t>Craig Senior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430" y="2369765"/>
            <a:ext cx="2867932" cy="3949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med">
    <p:cover dir="lu"/>
    <p:sndAc>
      <p:stSnd>
        <p:snd r:embed="rId4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altLang="en-US" sz="3200" smtClean="0"/>
              <a:t>Pourquoi les membres restent? suite…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fr-CA" altLang="en-US" dirty="0" err="1" smtClean="0"/>
              <a:t>Toastmasters</a:t>
            </a:r>
            <a:r>
              <a:rPr lang="fr-CA" altLang="en-US" dirty="0" smtClean="0"/>
              <a:t> n’est PAS un club social, MAIS….</a:t>
            </a:r>
            <a:br>
              <a:rPr lang="fr-CA" altLang="en-US" dirty="0" smtClean="0"/>
            </a:br>
            <a:endParaRPr lang="fr-CA" altLang="en-US" dirty="0" smtClean="0"/>
          </a:p>
          <a:p>
            <a:pPr marL="533400" indent="-533400" eaLnBrk="1" hangingPunct="1"/>
            <a:r>
              <a:rPr lang="fr-CA" altLang="en-US" dirty="0" smtClean="0"/>
              <a:t>Nous SOMMES des créatures sociables, si nous ne nous sentons pas entourés, nous quittons</a:t>
            </a:r>
            <a:r>
              <a:rPr lang="fr-CA" altLang="en-US" dirty="0" smtClean="0"/>
              <a:t>…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38274" y="4240572"/>
            <a:ext cx="2909271" cy="20760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>
    <p:cover dir="lu"/>
    <p:sndAc>
      <p:stSnd>
        <p:snd r:embed="rId4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altLang="en-US" sz="3200" smtClean="0"/>
              <a:t>Pourquoi les membres restent?</a:t>
            </a:r>
            <a:r>
              <a:rPr lang="en-CA" altLang="en-US" sz="3200" smtClean="0"/>
              <a:t> suite…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fr-CA" altLang="en-US" dirty="0" smtClean="0"/>
              <a:t>Pour conserver nos membres et avoir des clubs forts nous avons besoin de bâtir de solides relations interpersonnelles avec nos membres!!!!!!!!!!</a:t>
            </a:r>
          </a:p>
          <a:p>
            <a:pPr marL="533400" indent="-533400" eaLnBrk="1" hangingPunct="1">
              <a:buFont typeface="Wingdings" pitchFamily="2" charset="2"/>
              <a:buNone/>
            </a:pPr>
            <a:endParaRPr lang="fr-CA" altLang="en-US" dirty="0" smtClean="0"/>
          </a:p>
          <a:p>
            <a:pPr marL="533400" indent="-533400" eaLnBrk="1" hangingPunct="1"/>
            <a:r>
              <a:rPr lang="fr-CA" altLang="en-US" dirty="0" smtClean="0"/>
              <a:t>Cela débute avec nos premières impressions…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899" y="4817756"/>
            <a:ext cx="3841207" cy="149890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>
    <p:cover dir="lu"/>
    <p:sndAc>
      <p:stSnd>
        <p:snd r:embed="rId4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" y="804863"/>
            <a:ext cx="8064500" cy="1143000"/>
          </a:xfrm>
        </p:spPr>
        <p:txBody>
          <a:bodyPr/>
          <a:lstStyle/>
          <a:p>
            <a:pPr eaLnBrk="1" hangingPunct="1"/>
            <a:r>
              <a:rPr lang="fr-CA" altLang="en-US" sz="3200" smtClean="0"/>
              <a:t>La bonne terre pour la bonne semence</a:t>
            </a:r>
            <a:br>
              <a:rPr lang="fr-CA" altLang="en-US" sz="3200" smtClean="0"/>
            </a:br>
            <a:r>
              <a:rPr lang="fr-FR" altLang="en-US" sz="2400" smtClean="0">
                <a:solidFill>
                  <a:srgbClr val="C00000"/>
                </a:solidFill>
              </a:rPr>
              <a:t>Associer les invités à des membres appropriés</a:t>
            </a:r>
            <a:endParaRPr lang="fr-CA" altLang="en-US" sz="2800" smtClean="0"/>
          </a:p>
        </p:txBody>
      </p:sp>
      <p:sp>
        <p:nvSpPr>
          <p:cNvPr id="12291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CA" altLang="en-US" dirty="0" smtClean="0"/>
              <a:t>Pourquoi est-ce que cet invité se présente au club?</a:t>
            </a:r>
          </a:p>
          <a:p>
            <a:pPr lvl="1" eaLnBrk="1" hangingPunct="1"/>
            <a:r>
              <a:rPr lang="fr-CA" altLang="en-US" dirty="0" smtClean="0"/>
              <a:t>Est-ce que tous les membres se sont joints au club pour la même raison?</a:t>
            </a:r>
          </a:p>
          <a:p>
            <a:pPr eaLnBrk="1" hangingPunct="1"/>
            <a:endParaRPr lang="fr-CA" altLang="en-US" sz="1400" dirty="0" smtClean="0"/>
          </a:p>
          <a:p>
            <a:pPr eaLnBrk="1" hangingPunct="1"/>
            <a:r>
              <a:rPr lang="fr-CA" altLang="en-US" dirty="0" smtClean="0"/>
              <a:t>De quel type de « personnalité » est votre invité?</a:t>
            </a:r>
          </a:p>
          <a:p>
            <a:pPr lvl="1" eaLnBrk="1" hangingPunct="1"/>
            <a:r>
              <a:rPr lang="fr-CA" altLang="en-US" dirty="0" smtClean="0"/>
              <a:t>Introverti?</a:t>
            </a:r>
          </a:p>
          <a:p>
            <a:pPr lvl="1" eaLnBrk="1" hangingPunct="1"/>
            <a:r>
              <a:rPr lang="fr-CA" altLang="en-US" dirty="0" smtClean="0"/>
              <a:t>Extraverti?</a:t>
            </a:r>
          </a:p>
          <a:p>
            <a:pPr eaLnBrk="1" hangingPunct="1">
              <a:buFont typeface="Wingdings" pitchFamily="2" charset="2"/>
              <a:buNone/>
            </a:pPr>
            <a:endParaRPr lang="fr-CA" altLang="en-US" dirty="0" smtClean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69" y="4652818"/>
            <a:ext cx="1882833" cy="1413164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419" y="5181502"/>
            <a:ext cx="1418031" cy="826003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035" y="5181502"/>
            <a:ext cx="781533" cy="642160"/>
          </a:xfrm>
          <a:prstGeom prst="rect">
            <a:avLst/>
          </a:prstGeom>
        </p:spPr>
      </p:pic>
    </p:spTree>
  </p:cSld>
  <p:clrMapOvr>
    <a:masterClrMapping/>
  </p:clrMapOvr>
  <p:transition spd="med">
    <p:cover dir="lu"/>
    <p:sndAc>
      <p:stSnd>
        <p:snd r:embed="rId3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altLang="en-US" dirty="0" smtClean="0"/>
              <a:t>Comment passer une </a:t>
            </a:r>
            <a:br>
              <a:rPr lang="fr-CA" altLang="en-US" dirty="0" smtClean="0"/>
            </a:br>
            <a:r>
              <a:rPr lang="fr-CA" altLang="en-US" dirty="0" smtClean="0"/>
              <a:t>« entrevue » à un invité?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en-US" altLang="en-US" sz="4000" b="1" dirty="0" err="1" smtClean="0"/>
              <a:t>F</a:t>
            </a:r>
            <a:r>
              <a:rPr lang="en-US" altLang="en-US" sz="4000" dirty="0" err="1" smtClean="0"/>
              <a:t>amille</a:t>
            </a:r>
            <a:endParaRPr lang="en-US" altLang="en-US" sz="4000" dirty="0" smtClean="0"/>
          </a:p>
          <a:p>
            <a:pPr marL="533400" indent="-533400" eaLnBrk="1" hangingPunct="1"/>
            <a:r>
              <a:rPr lang="en-US" altLang="en-US" sz="4000" b="1" dirty="0" smtClean="0"/>
              <a:t>O</a:t>
            </a:r>
            <a:r>
              <a:rPr lang="en-US" altLang="en-US" sz="4000" dirty="0" smtClean="0"/>
              <a:t>ccupation</a:t>
            </a:r>
          </a:p>
          <a:p>
            <a:pPr marL="533400" indent="-533400" eaLnBrk="1" hangingPunct="1"/>
            <a:r>
              <a:rPr lang="en-US" altLang="en-US" sz="4000" b="1" dirty="0" err="1" smtClean="0"/>
              <a:t>R</a:t>
            </a:r>
            <a:r>
              <a:rPr lang="en-US" altLang="en-US" sz="4000" dirty="0" err="1" smtClean="0"/>
              <a:t>écréation</a:t>
            </a:r>
            <a:endParaRPr lang="en-US" altLang="en-US" sz="4000" dirty="0" smtClean="0"/>
          </a:p>
          <a:p>
            <a:pPr marL="533400" indent="-533400" eaLnBrk="1" hangingPunct="1"/>
            <a:r>
              <a:rPr lang="en-US" altLang="en-US" sz="4000" b="1" dirty="0" err="1" smtClean="0"/>
              <a:t>M</a:t>
            </a:r>
            <a:r>
              <a:rPr lang="en-US" altLang="en-US" sz="4000" dirty="0" err="1" smtClean="0"/>
              <a:t>onétaire</a:t>
            </a:r>
            <a:r>
              <a:rPr lang="en-US" altLang="en-US" sz="4000" dirty="0" smtClean="0"/>
              <a:t> </a:t>
            </a:r>
            <a:r>
              <a:rPr lang="en-US" altLang="en-US" sz="3200" dirty="0" smtClean="0"/>
              <a:t>(</a:t>
            </a:r>
            <a:r>
              <a:rPr lang="en-US" altLang="en-US" sz="3200" dirty="0" err="1" smtClean="0"/>
              <a:t>si</a:t>
            </a:r>
            <a:r>
              <a:rPr lang="en-US" altLang="en-US" sz="3200" dirty="0" smtClean="0"/>
              <a:t> applicable)</a:t>
            </a:r>
            <a:r>
              <a:rPr lang="en-US" altLang="en-US" sz="4000" dirty="0" smtClean="0"/>
              <a:t> </a:t>
            </a:r>
            <a:r>
              <a:rPr lang="en-US" altLang="en-US" sz="2400" dirty="0" smtClean="0"/>
              <a:t>c.-à-d. </a:t>
            </a:r>
            <a:r>
              <a:rPr lang="en-US" altLang="en-US" sz="2400" dirty="0" err="1" smtClean="0"/>
              <a:t>cotisation</a:t>
            </a:r>
            <a:endParaRPr lang="en-US" altLang="en-US" sz="2400" dirty="0" smtClean="0"/>
          </a:p>
        </p:txBody>
      </p:sp>
    </p:spTree>
    <p:custDataLst>
      <p:tags r:id="rId1"/>
    </p:custDataLst>
  </p:cSld>
  <p:clrMapOvr>
    <a:masterClrMapping/>
  </p:clrMapOvr>
  <p:transition spd="med">
    <p:cover dir="lu"/>
    <p:sndAc>
      <p:stSnd>
        <p:snd r:embed="rId4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altLang="en-US" sz="3200" dirty="0" smtClean="0"/>
              <a:t>La bonne terre pour la bonne semence</a:t>
            </a:r>
            <a:br>
              <a:rPr lang="fr-CA" altLang="en-US" sz="3200" dirty="0" smtClean="0"/>
            </a:br>
            <a:r>
              <a:rPr lang="fr-FR" altLang="en-US" sz="2000" i="1" dirty="0"/>
              <a:t>Associer les membres aux mentors qui leur </a:t>
            </a:r>
            <a:r>
              <a:rPr lang="fr-FR" altLang="en-US" sz="2000" i="1" dirty="0" smtClean="0"/>
              <a:t>conviennent</a:t>
            </a:r>
            <a:endParaRPr lang="en-CA" altLang="en-US" sz="2400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46431"/>
            <a:ext cx="8077200" cy="4327525"/>
          </a:xfrm>
        </p:spPr>
        <p:txBody>
          <a:bodyPr/>
          <a:lstStyle/>
          <a:p>
            <a:pPr marL="533400" indent="-533400" eaLnBrk="1" hangingPunct="1">
              <a:defRPr/>
            </a:pPr>
            <a:r>
              <a:rPr lang="fr-CA" altLang="en-US" dirty="0" smtClean="0"/>
              <a:t>Mentorat </a:t>
            </a:r>
            <a:r>
              <a:rPr lang="fr-CA" altLang="en-US" dirty="0" smtClean="0"/>
              <a:t>formel ou informel?</a:t>
            </a:r>
          </a:p>
          <a:p>
            <a:pPr marL="533400" indent="-533400" eaLnBrk="1" hangingPunct="1">
              <a:defRPr/>
            </a:pPr>
            <a:endParaRPr lang="fr-CA" altLang="en-US" dirty="0" smtClean="0"/>
          </a:p>
          <a:p>
            <a:pPr marL="533400" indent="-533400" eaLnBrk="1" hangingPunct="1">
              <a:defRPr/>
            </a:pPr>
            <a:r>
              <a:rPr lang="fr-CA" altLang="en-US" dirty="0" smtClean="0"/>
              <a:t>Pour quelle raison est-ce que ce membre a adhéré?</a:t>
            </a:r>
          </a:p>
          <a:p>
            <a:pPr marL="533400" indent="-533400" eaLnBrk="1" hangingPunct="1">
              <a:defRPr/>
            </a:pPr>
            <a:endParaRPr lang="fr-CA" altLang="en-US" dirty="0" smtClean="0"/>
          </a:p>
          <a:p>
            <a:pPr marL="533400" indent="-533400" eaLnBrk="1" hangingPunct="1">
              <a:defRPr/>
            </a:pPr>
            <a:r>
              <a:rPr lang="fr-CA" altLang="en-US" dirty="0" smtClean="0"/>
              <a:t>Est-ce que le mentor est disponible /  empressé …?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791" y="4850675"/>
            <a:ext cx="3303784" cy="1512576"/>
          </a:xfrm>
          <a:prstGeom prst="rect">
            <a:avLst/>
          </a:prstGeom>
        </p:spPr>
      </p:pic>
    </p:spTree>
  </p:cSld>
  <p:clrMapOvr>
    <a:masterClrMapping/>
  </p:clrMapOvr>
  <p:transition spd="med">
    <p:cover dir="lu"/>
    <p:sndAc>
      <p:stSnd>
        <p:snd r:embed="rId3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79400" y="804863"/>
            <a:ext cx="8064500" cy="1143000"/>
          </a:xfrm>
        </p:spPr>
        <p:txBody>
          <a:bodyPr/>
          <a:lstStyle/>
          <a:p>
            <a:pPr eaLnBrk="1" hangingPunct="1"/>
            <a:r>
              <a:rPr lang="fr-CA" altLang="en-US" sz="2800" smtClean="0"/>
              <a:t>Les plantes aiment les conversations aussi </a:t>
            </a:r>
            <a:r>
              <a:rPr lang="fr-CA" altLang="en-US" sz="3200" smtClean="0"/>
              <a:t/>
            </a:r>
            <a:br>
              <a:rPr lang="fr-CA" altLang="en-US" sz="3200" smtClean="0"/>
            </a:br>
            <a:r>
              <a:rPr lang="fr-CA" altLang="en-US" sz="2400" smtClean="0"/>
              <a:t>- Utilisez le téléphone NON pas le courriel!</a:t>
            </a:r>
            <a:endParaRPr lang="fr-CA" altLang="en-US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  <a:defRPr/>
            </a:pPr>
            <a:r>
              <a:rPr lang="fr-CA" altLang="en-US" dirty="0" smtClean="0"/>
              <a:t>Courriel :</a:t>
            </a:r>
          </a:p>
          <a:p>
            <a:pPr marL="914400" lvl="1" indent="-457200" eaLnBrk="1" hangingPunct="1">
              <a:lnSpc>
                <a:spcPct val="90000"/>
              </a:lnSpc>
              <a:defRPr/>
            </a:pPr>
            <a:r>
              <a:rPr lang="fr-CA" altLang="en-US" sz="2000" dirty="0" smtClean="0"/>
              <a:t>Superbe pour transmettre de l’information (programme, liste des membres, etc.)</a:t>
            </a:r>
          </a:p>
          <a:p>
            <a:pPr marL="914400" lvl="1" indent="-457200" eaLnBrk="1" hangingPunct="1">
              <a:lnSpc>
                <a:spcPct val="90000"/>
              </a:lnSpc>
              <a:defRPr/>
            </a:pPr>
            <a:r>
              <a:rPr lang="fr-CA" altLang="en-US" sz="2000" dirty="0" smtClean="0"/>
              <a:t>Le courriel est à sens unique</a:t>
            </a:r>
          </a:p>
          <a:p>
            <a:pPr marL="914400" lvl="1" indent="-457200" eaLnBrk="1" hangingPunct="1">
              <a:lnSpc>
                <a:spcPct val="90000"/>
              </a:lnSpc>
              <a:defRPr/>
            </a:pPr>
            <a:r>
              <a:rPr lang="fr-CA" altLang="en-US" sz="2000" dirty="0" smtClean="0"/>
              <a:t>Ne nous permet pas de lire au-delà des lignes et percevoir les sentiments  des gens!</a:t>
            </a:r>
          </a:p>
          <a:p>
            <a:pPr marL="914400" lvl="1" indent="-457200" eaLnBrk="1" hangingPunct="1">
              <a:lnSpc>
                <a:spcPct val="90000"/>
              </a:lnSpc>
              <a:defRPr/>
            </a:pPr>
            <a:endParaRPr lang="fr-CA" altLang="en-US" sz="2000" dirty="0" smtClean="0"/>
          </a:p>
          <a:p>
            <a:pPr marL="533400" indent="-533400" eaLnBrk="1" hangingPunct="1">
              <a:lnSpc>
                <a:spcPct val="90000"/>
              </a:lnSpc>
              <a:defRPr/>
            </a:pPr>
            <a:r>
              <a:rPr lang="fr-CA" altLang="en-US" dirty="0" smtClean="0"/>
              <a:t>Téléphone :</a:t>
            </a:r>
          </a:p>
          <a:p>
            <a:pPr marL="914400" lvl="1" indent="-457200" eaLnBrk="1" hangingPunct="1">
              <a:lnSpc>
                <a:spcPct val="90000"/>
              </a:lnSpc>
              <a:defRPr/>
            </a:pPr>
            <a:r>
              <a:rPr lang="fr-CA" altLang="en-US" sz="2000" dirty="0" smtClean="0"/>
              <a:t>Le téléphone permet  d’avoir une conversation </a:t>
            </a:r>
            <a:br>
              <a:rPr lang="fr-CA" altLang="en-US" sz="2000" dirty="0" smtClean="0"/>
            </a:br>
            <a:r>
              <a:rPr lang="fr-CA" altLang="en-US" sz="2000" dirty="0" smtClean="0"/>
              <a:t>entre les deux parties</a:t>
            </a:r>
          </a:p>
          <a:p>
            <a:pPr marL="914400" lvl="1" indent="-457200" eaLnBrk="1" hangingPunct="1">
              <a:lnSpc>
                <a:spcPct val="90000"/>
              </a:lnSpc>
              <a:defRPr/>
            </a:pPr>
            <a:r>
              <a:rPr lang="fr-CA" altLang="en-US" sz="2000" dirty="0" smtClean="0"/>
              <a:t>Contact humain</a:t>
            </a:r>
          </a:p>
          <a:p>
            <a:pPr marL="914400" lvl="1" indent="-457200" eaLnBrk="1" hangingPunct="1">
              <a:lnSpc>
                <a:spcPct val="90000"/>
              </a:lnSpc>
              <a:defRPr/>
            </a:pPr>
            <a:r>
              <a:rPr lang="fr-CA" altLang="en-US" sz="2000" dirty="0" smtClean="0"/>
              <a:t>Permet de partager, d’échanger…</a:t>
            </a:r>
          </a:p>
          <a:p>
            <a:pPr>
              <a:defRPr/>
            </a:pPr>
            <a:endParaRPr lang="fr-CA" dirty="0"/>
          </a:p>
        </p:txBody>
      </p:sp>
      <p:pic>
        <p:nvPicPr>
          <p:cNvPr id="4" name="Picture 2" descr="C:\Users\auffret.sca\AppData\Local\Microsoft\Windows\Temporary Internet Files\Content.IE5\JNGNB92Z\talking_to_plants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148" y="4108903"/>
            <a:ext cx="22002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cover dir="lu"/>
    <p:sndAc>
      <p:stSnd>
        <p:snd r:embed="rId3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altLang="en-US" smtClean="0"/>
              <a:t>Nourrir nos plantes</a:t>
            </a:r>
            <a:br>
              <a:rPr lang="fr-CA" altLang="en-US" smtClean="0"/>
            </a:br>
            <a:r>
              <a:rPr lang="fr-CA" altLang="en-US" sz="3200" smtClean="0"/>
              <a:t>- </a:t>
            </a:r>
            <a:r>
              <a:rPr lang="en-CA" altLang="en-US" sz="3200" smtClean="0"/>
              <a:t>Post-Toasties</a:t>
            </a:r>
            <a:endParaRPr lang="en-CA" altLang="en-US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fr-CA" altLang="en-US" dirty="0" smtClean="0"/>
              <a:t>Post-</a:t>
            </a:r>
            <a:r>
              <a:rPr lang="fr-CA" altLang="en-US" dirty="0" err="1" smtClean="0"/>
              <a:t>Toasties</a:t>
            </a:r>
            <a:r>
              <a:rPr lang="fr-CA" altLang="en-US" dirty="0" smtClean="0"/>
              <a:t> sont si important après les rencontres du club</a:t>
            </a:r>
          </a:p>
          <a:p>
            <a:pPr marL="533400" indent="-533400" eaLnBrk="1" hangingPunct="1"/>
            <a:endParaRPr lang="fr-CA" altLang="en-US" dirty="0" smtClean="0"/>
          </a:p>
          <a:p>
            <a:pPr marL="533400" indent="-533400" eaLnBrk="1" hangingPunct="1"/>
            <a:r>
              <a:rPr lang="fr-CA" altLang="en-US" dirty="0" smtClean="0"/>
              <a:t>Offre l’occasion de :</a:t>
            </a:r>
          </a:p>
          <a:p>
            <a:pPr marL="914400" lvl="1" indent="-457200" eaLnBrk="1" hangingPunct="1"/>
            <a:r>
              <a:rPr lang="fr-CA" altLang="en-US" dirty="0" smtClean="0"/>
              <a:t>Socialiser, parler de façon informelle</a:t>
            </a:r>
          </a:p>
          <a:p>
            <a:pPr marL="914400" lvl="1" indent="-457200" eaLnBrk="1" hangingPunct="1"/>
            <a:r>
              <a:rPr lang="fr-CA" altLang="en-US" dirty="0" smtClean="0"/>
              <a:t>Approfondir un sujet abordé au club</a:t>
            </a:r>
          </a:p>
          <a:p>
            <a:pPr marL="914400" lvl="1" indent="-457200" eaLnBrk="1" hangingPunct="1"/>
            <a:r>
              <a:rPr lang="fr-CA" altLang="en-US" dirty="0" smtClean="0"/>
              <a:t>Mentorat</a:t>
            </a:r>
          </a:p>
          <a:p>
            <a:pPr marL="914400" lvl="1" indent="-457200" eaLnBrk="1" hangingPunct="1"/>
            <a:r>
              <a:rPr lang="fr-CA" altLang="en-US" dirty="0" smtClean="0"/>
              <a:t>Établir des relations interpersonnelles….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28" y="4799791"/>
            <a:ext cx="1640115" cy="1457881"/>
          </a:xfrm>
          <a:prstGeom prst="rect">
            <a:avLst/>
          </a:prstGeom>
        </p:spPr>
      </p:pic>
    </p:spTree>
  </p:cSld>
  <p:clrMapOvr>
    <a:masterClrMapping/>
  </p:clrMapOvr>
  <p:transition spd="med">
    <p:cover dir="lu"/>
    <p:sndAc>
      <p:stSnd>
        <p:snd r:embed="rId3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 i="1" smtClean="0"/>
              <a:t>Taillage</a:t>
            </a:r>
            <a:r>
              <a:rPr lang="fr-FR" altLang="en-US" sz="3200" i="1" smtClean="0"/>
              <a:t/>
            </a:r>
            <a:br>
              <a:rPr lang="fr-FR" altLang="en-US" sz="3200" i="1" smtClean="0"/>
            </a:br>
            <a:r>
              <a:rPr lang="fr-FR" altLang="en-US" sz="2800" i="1" smtClean="0"/>
              <a:t>- Ou, le Leadership, quand savoir laisser aller</a:t>
            </a:r>
            <a:endParaRPr lang="en-CA" altLang="en-US" sz="3200" i="1" smtClean="0"/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fr-FR" altLang="en-US" smtClean="0"/>
              <a:t>Le Leadership, c’est également apprendre à laisser aller</a:t>
            </a:r>
          </a:p>
          <a:p>
            <a:pPr marL="533400" indent="-533400" eaLnBrk="1" hangingPunct="1"/>
            <a:endParaRPr lang="fr-FR" altLang="en-US" smtClean="0"/>
          </a:p>
          <a:p>
            <a:pPr marL="533400" indent="-533400" eaLnBrk="1" hangingPunct="1"/>
            <a:r>
              <a:rPr lang="fr-FR" altLang="en-US" smtClean="0"/>
              <a:t>L’occasion :</a:t>
            </a:r>
          </a:p>
          <a:p>
            <a:pPr marL="933450" lvl="1" indent="-533400" eaLnBrk="1" hangingPunct="1"/>
            <a:r>
              <a:rPr lang="fr-FR" altLang="en-US" smtClean="0"/>
              <a:t>D’être mentor/coach</a:t>
            </a:r>
          </a:p>
          <a:p>
            <a:pPr marL="933450" lvl="1" indent="-533400" eaLnBrk="1" hangingPunct="1"/>
            <a:r>
              <a:rPr lang="fr-FR" altLang="en-US" smtClean="0"/>
              <a:t>Acquérir de nouvelles compétences et/ou</a:t>
            </a:r>
          </a:p>
          <a:p>
            <a:pPr marL="933450" lvl="1" indent="-533400" eaLnBrk="1" hangingPunct="1"/>
            <a:r>
              <a:rPr lang="fr-FR" altLang="en-US" smtClean="0"/>
              <a:t>Passer à autre chose…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31434" y="3468914"/>
            <a:ext cx="2027030" cy="2881086"/>
          </a:xfrm>
          <a:prstGeom prst="rect">
            <a:avLst/>
          </a:prstGeom>
        </p:spPr>
      </p:pic>
    </p:spTree>
  </p:cSld>
  <p:clrMapOvr>
    <a:masterClrMapping/>
  </p:clrMapOvr>
  <p:transition spd="med">
    <p:cover dir="lu"/>
    <p:sndAc>
      <p:stSnd>
        <p:snd r:embed="rId3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en-US" smtClean="0"/>
              <a:t>Et maintenant?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546100" y="1968500"/>
            <a:ext cx="8232140" cy="4327525"/>
          </a:xfrm>
        </p:spPr>
        <p:txBody>
          <a:bodyPr/>
          <a:lstStyle/>
          <a:p>
            <a:r>
              <a:rPr lang="fr-CA" altLang="en-US" sz="3600" dirty="0" smtClean="0"/>
              <a:t>Mettre en œuvre vos solutions</a:t>
            </a:r>
          </a:p>
          <a:p>
            <a:r>
              <a:rPr lang="fr-CA" altLang="en-US" sz="3600" dirty="0" smtClean="0"/>
              <a:t>Mesurer l’efficacité (si possible)</a:t>
            </a:r>
          </a:p>
          <a:p>
            <a:r>
              <a:rPr lang="fr-CA" altLang="en-US" sz="3600" dirty="0" smtClean="0"/>
              <a:t>Partager les leçons </a:t>
            </a:r>
            <a:r>
              <a:rPr lang="fr-CA" altLang="en-US" sz="3600" dirty="0" smtClean="0"/>
              <a:t>apprises</a:t>
            </a:r>
            <a:endParaRPr lang="fr-CA" altLang="en-US" sz="3600" dirty="0" smtClean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43500" y="4418582"/>
            <a:ext cx="3913414" cy="1999183"/>
          </a:xfrm>
          <a:prstGeom prst="rect">
            <a:avLst/>
          </a:prstGeom>
        </p:spPr>
      </p:pic>
    </p:spTree>
  </p:cSld>
  <p:clrMapOvr>
    <a:masterClrMapping/>
  </p:clrMapOvr>
  <p:transition spd="med">
    <p:cover dir="lu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/>
              <a:t>Et…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CA" altLang="en-US" dirty="0" smtClean="0"/>
              <a:t>Voilà, c’est tout!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fr-CA" altLang="en-US" dirty="0" smtClean="0"/>
          </a:p>
          <a:p>
            <a:pPr eaLnBrk="1" hangingPunct="1">
              <a:defRPr/>
            </a:pPr>
            <a:r>
              <a:rPr lang="fr-CA" altLang="en-US" dirty="0" smtClean="0"/>
              <a:t>Voici votre chance de nous demander ce que vous n’avez jamais osé nous demander! </a:t>
            </a:r>
            <a:br>
              <a:rPr lang="fr-CA" altLang="en-US" dirty="0" smtClean="0"/>
            </a:br>
            <a:r>
              <a:rPr lang="fr-CA" altLang="en-US" dirty="0" smtClean="0"/>
              <a:t>(Des questions </a:t>
            </a:r>
            <a:r>
              <a:rPr lang="fr-CA" altLang="en-US" dirty="0" err="1" smtClean="0"/>
              <a:t>Toastmasters</a:t>
            </a:r>
            <a:r>
              <a:rPr lang="fr-CA" altLang="en-US" dirty="0" smtClean="0"/>
              <a:t> seulement svp)</a:t>
            </a:r>
          </a:p>
          <a:p>
            <a:pPr eaLnBrk="1" hangingPunct="1">
              <a:defRPr/>
            </a:pPr>
            <a:endParaRPr lang="fr-CA" altLang="en-US" dirty="0"/>
          </a:p>
          <a:p>
            <a:pPr>
              <a:defRPr/>
            </a:pPr>
            <a:r>
              <a:rPr lang="fr-CA" altLang="en-US" sz="2400" dirty="0" smtClean="0"/>
              <a:t>Pour joindre Sylvain Auffret pour vos commentaire ou vos suggestions 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fr-CA" altLang="en-US" sz="1800" dirty="0" smtClean="0">
                <a:hlinkClick r:id="rId4"/>
              </a:rPr>
              <a:t>Sylvain@ChezSylvain.com</a:t>
            </a:r>
            <a:r>
              <a:rPr lang="fr-CA" altLang="en-US" sz="1800" dirty="0" smtClean="0"/>
              <a:t> </a:t>
            </a:r>
          </a:p>
          <a:p>
            <a:pPr eaLnBrk="1" hangingPunct="1">
              <a:defRPr/>
            </a:pPr>
            <a:endParaRPr lang="fr-CA" altLang="en-US" dirty="0" smtClean="0"/>
          </a:p>
          <a:p>
            <a:pPr eaLnBrk="1" hangingPunct="1">
              <a:defRPr/>
            </a:pPr>
            <a:endParaRPr lang="fr-CA" altLang="en-US" dirty="0" smtClean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36" y="4784830"/>
            <a:ext cx="2257464" cy="1511195"/>
          </a:xfrm>
          <a:prstGeom prst="rect">
            <a:avLst/>
          </a:prstGeom>
        </p:spPr>
      </p:pic>
    </p:spTree>
  </p:cSld>
  <p:clrMapOvr>
    <a:masterClrMapping/>
  </p:clrMapOvr>
  <p:transition spd="med">
    <p:cover dir="lu"/>
    <p:sndAc>
      <p:stSnd>
        <p:snd r:embed="rId3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 smtClean="0"/>
              <a:t>Fin de la  Présentation</a:t>
            </a:r>
            <a:endParaRPr lang="en-CA" altLang="en-US" sz="380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fr-FR" altLang="en-US" dirty="0" smtClean="0"/>
              <a:t>Allez-y </a:t>
            </a:r>
            <a:r>
              <a:rPr lang="fr-FR" altLang="en-US" dirty="0"/>
              <a:t>et </a:t>
            </a:r>
            <a:r>
              <a:rPr lang="fr-FR" altLang="en-US" b="1" u="sng" dirty="0" smtClean="0"/>
              <a:t>AMUSEZ-VOUS</a:t>
            </a:r>
            <a:r>
              <a:rPr lang="fr-FR" altLang="en-US" dirty="0" smtClean="0"/>
              <a:t> </a:t>
            </a:r>
            <a:r>
              <a:rPr lang="fr-FR" altLang="en-US" dirty="0"/>
              <a:t>à bâtir des </a:t>
            </a:r>
            <a:r>
              <a:rPr lang="fr-FR" altLang="en-US" dirty="0" smtClean="0"/>
              <a:t>rapports </a:t>
            </a:r>
            <a:r>
              <a:rPr lang="fr-FR" altLang="en-US" dirty="0"/>
              <a:t>agréables avec vos membres!</a:t>
            </a:r>
            <a:endParaRPr lang="fr-CA" altLang="en-US" dirty="0" smtClean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554" y="2966476"/>
            <a:ext cx="4891316" cy="3260877"/>
          </a:xfrm>
          <a:prstGeom prst="rect">
            <a:avLst/>
          </a:prstGeom>
        </p:spPr>
      </p:pic>
    </p:spTree>
  </p:cSld>
  <p:clrMapOvr>
    <a:masterClrMapping/>
  </p:clrMapOvr>
  <p:transition spd="med">
    <p:cover dir="lu"/>
    <p:sndAc>
      <p:stSnd>
        <p:snd r:embed="rId3" name="LASER.WAV"/>
      </p:stSnd>
    </p:sndAc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1.|0.9|0.9|1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"/>
</p:tagLst>
</file>

<file path=ppt/theme/theme1.xml><?xml version="1.0" encoding="utf-8"?>
<a:theme xmlns:a="http://schemas.openxmlformats.org/drawingml/2006/main" name="Capsules">
  <a:themeElements>
    <a:clrScheme name="Capsules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apsules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Designs\Capsules.pot</Template>
  <TotalTime>1339</TotalTime>
  <Words>500</Words>
  <Application>Microsoft Office PowerPoint</Application>
  <PresentationFormat>On-screen Show (4:3)</PresentationFormat>
  <Paragraphs>111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Times New Roman</vt:lpstr>
      <vt:lpstr>Wingdings</vt:lpstr>
      <vt:lpstr>Capsules</vt:lpstr>
      <vt:lpstr>PowerPoint Presentation</vt:lpstr>
      <vt:lpstr>Au niveau du club et du district </vt:lpstr>
      <vt:lpstr>Pourquoi les membres quittent? </vt:lpstr>
      <vt:lpstr>Pourquoi les membres restent?</vt:lpstr>
      <vt:lpstr>Pourquoi les membres restent? suite…</vt:lpstr>
      <vt:lpstr>Pourquoi les membres restent? suite…</vt:lpstr>
      <vt:lpstr>La bonne terre pour la bonne semence Associer les invités à des membres appropriés</vt:lpstr>
      <vt:lpstr>Comment passer une  « entrevue » à un invité? </vt:lpstr>
      <vt:lpstr>La bonne terre pour la bonne semence Associer les membres aux mentors qui leur conviennent</vt:lpstr>
      <vt:lpstr>Les plantes aiment les conversations aussi  - Utilisez le téléphone NON pas le courriel!</vt:lpstr>
      <vt:lpstr>Nourrir nos plantes - Post-Toasties</vt:lpstr>
      <vt:lpstr>Taillage - Ou, le Leadership, quand savoir laisser aller</vt:lpstr>
      <vt:lpstr>Et maintenant?</vt:lpstr>
      <vt:lpstr>Et…</vt:lpstr>
      <vt:lpstr>Fin de la  Présentation</vt:lpstr>
    </vt:vector>
  </TitlesOfParts>
  <Company>Home Use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dc:creator>S Auffret</dc:creator>
  <cp:lastModifiedBy>Sylvain Auffret</cp:lastModifiedBy>
  <cp:revision>56</cp:revision>
  <cp:lastPrinted>1601-01-01T00:00:00Z</cp:lastPrinted>
  <dcterms:created xsi:type="dcterms:W3CDTF">2002-01-31T20:31:42Z</dcterms:created>
  <dcterms:modified xsi:type="dcterms:W3CDTF">2019-06-13T19:03:04Z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0008001203000000000001024120</vt:lpwstr>
  </property>
</Properties>
</file>